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  <p:sldMasterId id="2147483667" r:id="rId3"/>
  </p:sldMasterIdLst>
  <p:notesMasterIdLst>
    <p:notesMasterId r:id="rId129"/>
  </p:notesMasterIdLst>
  <p:handoutMasterIdLst>
    <p:handoutMasterId r:id="rId130"/>
  </p:handoutMasterIdLst>
  <p:sldIdLst>
    <p:sldId id="257" r:id="rId4"/>
    <p:sldId id="262" r:id="rId5"/>
    <p:sldId id="387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7" r:id="rId19"/>
    <p:sldId id="278" r:id="rId20"/>
    <p:sldId id="279" r:id="rId21"/>
    <p:sldId id="280" r:id="rId22"/>
    <p:sldId id="408" r:id="rId23"/>
    <p:sldId id="388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389" r:id="rId42"/>
    <p:sldId id="298" r:id="rId43"/>
    <p:sldId id="396" r:id="rId44"/>
    <p:sldId id="397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11" r:id="rId54"/>
    <p:sldId id="312" r:id="rId55"/>
    <p:sldId id="394" r:id="rId56"/>
    <p:sldId id="313" r:id="rId57"/>
    <p:sldId id="314" r:id="rId58"/>
    <p:sldId id="315" r:id="rId59"/>
    <p:sldId id="398" r:id="rId60"/>
    <p:sldId id="399" r:id="rId61"/>
    <p:sldId id="316" r:id="rId62"/>
    <p:sldId id="317" r:id="rId63"/>
    <p:sldId id="400" r:id="rId64"/>
    <p:sldId id="401" r:id="rId65"/>
    <p:sldId id="318" r:id="rId66"/>
    <p:sldId id="319" r:id="rId67"/>
    <p:sldId id="402" r:id="rId68"/>
    <p:sldId id="403" r:id="rId69"/>
    <p:sldId id="406" r:id="rId70"/>
    <p:sldId id="407" r:id="rId71"/>
    <p:sldId id="390" r:id="rId72"/>
    <p:sldId id="320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91" r:id="rId86"/>
    <p:sldId id="335" r:id="rId87"/>
    <p:sldId id="336" r:id="rId88"/>
    <p:sldId id="337" r:id="rId89"/>
    <p:sldId id="338" r:id="rId90"/>
    <p:sldId id="339" r:id="rId91"/>
    <p:sldId id="342" r:id="rId92"/>
    <p:sldId id="343" r:id="rId93"/>
    <p:sldId id="346" r:id="rId94"/>
    <p:sldId id="347" r:id="rId95"/>
    <p:sldId id="348" r:id="rId96"/>
    <p:sldId id="349" r:id="rId97"/>
    <p:sldId id="350" r:id="rId98"/>
    <p:sldId id="351" r:id="rId99"/>
    <p:sldId id="392" r:id="rId100"/>
    <p:sldId id="352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95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82" r:id="rId125"/>
    <p:sldId id="384" r:id="rId126"/>
    <p:sldId id="386" r:id="rId127"/>
    <p:sldId id="380" r:id="rId128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5" autoAdjust="0"/>
    <p:restoredTop sz="94659"/>
  </p:normalViewPr>
  <p:slideViewPr>
    <p:cSldViewPr>
      <p:cViewPr varScale="1">
        <p:scale>
          <a:sx n="110" d="100"/>
          <a:sy n="110" d="100"/>
        </p:scale>
        <p:origin x="168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28" Type="http://schemas.openxmlformats.org/officeDocument/2006/relationships/slide" Target="slides/slide125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134" Type="http://schemas.openxmlformats.org/officeDocument/2006/relationships/tableStyles" Target="tableStyles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slide" Target="slides/slide121.xml"/><Relationship Id="rId129" Type="http://schemas.openxmlformats.org/officeDocument/2006/relationships/notesMaster" Target="notesMasters/notesMaster1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handoutMaster" Target="handoutMasters/handoutMaster1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presProps" Target="presProp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viewProps" Target="viewProps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F8387DE-F006-419B-924D-31FAC749886F}" type="datetimeFigureOut">
              <a:rPr lang="en-US" smtClean="0"/>
              <a:pPr/>
              <a:t>10/5/18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60C7076-C124-4F96-B7B4-ED8C113456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198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ED3756C-9AD6-4671-A20A-E92D2E75C0D9}" type="datetimeFigureOut">
              <a:rPr lang="en-US" smtClean="0"/>
              <a:pPr/>
              <a:t>10/5/18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398DA29-A945-40D3-A3BB-A49F10D53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915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FF59CC9D-2D46-46E0-A191-D8D3DABF0AD7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1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7443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443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74437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B91D3D54-A733-4202-9C2F-77F2AEB7D314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1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FEB71A16-5AB6-441C-8E07-A4D8F9556F8F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11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8774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774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87749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C2F0ACF5-9972-4A3C-9C14-BCB6E943C115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11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1AAF56ED-0D73-4E73-9D57-47835F65B711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12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8877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877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88773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9757547F-435D-4128-AAB1-B810E86D600E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12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2A0CEBF4-9982-42BB-AE57-D6A8F2DBC827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13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8979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979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89797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169FDE6A-EDB5-4862-BA84-CCC783F335F2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13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0C5DD7C8-64C6-41E5-9A15-F5E64328FA51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14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9081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082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90821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3C4CCB9-723A-407C-B5D3-723E31C83FA6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14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783A49BC-7CFF-4950-BC52-5613788E2B7B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15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9184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184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91845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C6CFE826-06F3-432D-9D1C-C0C6995B056B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15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B07E7673-24C7-477A-ADAE-1177AF20339F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16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9491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491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94917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82854647-B20D-4762-9868-407358B0B1A8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16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4F56BEFA-999C-43E1-B052-2F0D88A55A0F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17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9593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594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95941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E9C27A3D-B5CC-400B-8859-C16CAEDD69FB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17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E24960A3-88CC-4D94-963D-A5EBB2312791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18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9696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6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96965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FA585A0B-A3EC-45DC-9C09-AEE1691DB2AC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18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7124CB01-8E56-4688-95C9-EE349438312A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19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9798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798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97989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9AFFCE02-09D9-4F01-9529-EAE03456DE04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19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18684F6C-14A6-45A7-946B-8EBFE93056D3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22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9901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901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99013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FE2B7232-3E93-462C-8B5B-B989B0C08A5D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22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9D746160-911E-42E5-A19B-B0B9E0BE6733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2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7955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955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79557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98A65D6A-6173-42B7-ACD9-13BB08A94A3F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2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E6AB9391-95A1-411A-8059-AD72E2E95BBA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27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0003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003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0037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DDFFB52-B2D4-4819-A75B-F49DD91ADD2E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27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D4942332-4BAB-49C7-9529-9B05574DFF1B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28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0105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106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1061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2EE857FA-8B01-4701-9B48-FCF1F54C5D31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28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74F79FD0-C108-4ED0-8BC0-908533CCDF25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33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0208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208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2085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5751E47B-9919-4F7A-93D9-18161693C3DA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33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4B3CEAC5-C83F-449F-90F8-422F7AE06A11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34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0310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310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3109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F39BE6BF-593E-4FF6-948A-BFB021854ACF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34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60EA138A-9997-483C-8E3F-E78B1542D7F5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35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0413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413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4133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C1001E78-350E-4CFA-8C65-465EDFB18CF1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35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008435C8-5EE2-4C8D-852B-3069167FC902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36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0515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515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5157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A3FE447A-5D35-4058-BEB1-F30D312221DA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36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A8A1241C-2803-4EC7-AE43-DBBF17757B6D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37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0617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618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6181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A86C6C24-D2A2-4503-A6A4-DD289961880E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37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7B7D0F66-4880-49FE-A589-722C21062544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38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072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0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7205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08EB3FD5-0D29-4E2E-AE85-40A1EC22C865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38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335CD414-2FB5-4887-8AD5-4FE24A31F62D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40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0822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822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8229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8339EF5D-8FC7-474C-B3AE-DB4666C95F90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40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CCE7AC56-A808-4455-840F-37D7886C423A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43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1129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130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11301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965FAF10-C292-4F7A-B5AE-ED9423944BBC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43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8A8CDD5E-8BEC-4069-AF37-D02A6DB5C67E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4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8057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058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80581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33DBDFAE-972E-4A95-8166-1B63BC3A8327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4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A94FBCAF-23AD-4EF5-BE0D-9E6239535021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44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1232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232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12325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A24B9239-3D36-4953-BF67-5BD56E089EAE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44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461F1503-FC6A-4F35-88A8-AA405E604AD8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45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1334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334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13349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8E09D31D-F7AA-4676-954A-88B8AE491F6A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45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850E4C5C-A1B7-4470-A645-95BA60943B77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46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1437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437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14373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FB47D778-6C60-4827-846B-25998A4AA1B7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46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D95AB69D-07D1-488A-8F71-C58AB6A0AD5E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47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1539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539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15397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D39B513A-7D6A-4E22-85E3-C27216F50A31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47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21FF9B3E-B4C0-4198-A725-895E06CEA143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48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1641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642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16421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8778072-0F87-4962-BD19-CF9815F8234D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48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BB08FCE7-5891-4289-A736-692AF5BF8675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54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1744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4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17445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8DDF867E-66D7-4A8C-8CE2-7C160D61F3F1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54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BDC00BEF-6926-466B-8E88-155F5D8B0FD5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55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1846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846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18469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DB389B81-EEE6-4CC2-A4C4-49B48D18A625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55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8CD53827-7D2A-433C-B99E-4B9C7AC5AB61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56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1949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949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19493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FEDFA0BB-567D-4D9C-9B5E-D8EC1452DC72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56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0E91AACB-300D-43DB-A819-AF400B21F8C0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59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2051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051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20517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52504673-D63B-4D32-B07C-E6DAE03F1D55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59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F8002E52-F8EA-46B3-B297-B09C44304403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60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2153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154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21541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D7F7BC74-E75E-4309-858A-EF59551CE29D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60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5D52EF58-400E-4DDA-A4D8-D394D230976A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5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816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160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81605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9A7F32E9-59BA-423B-B18B-2177D85FCD80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5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E532E6BB-EA90-4C2B-877F-9E0F210E390D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63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2256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256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22565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B145DA72-0D7E-4599-B107-FEE09C72AF45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63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155272A2-8907-491F-A96C-85E28A99D762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64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2358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358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23589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1AE0B53B-1354-49C1-BC16-D8CF41EA1A71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64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AC1AC94F-892C-48DB-83CA-15DFC8E1BDB2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70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2461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461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24613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0B16D5B2-0FB8-4F57-8B42-DD8518979E4D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70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C77B283D-FFAE-4607-8D8F-6DB4DDFF42A5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71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2563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563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25637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50321D04-A50C-49B3-A9A2-FDBA721DAF19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71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D0E92E09-F486-45A3-A8C5-1099AECE6DAD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72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2665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666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26661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A614A10B-A8C9-4046-A389-3E60DA7E4A80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72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95B4220A-58FD-4130-90C9-04BE08E880B1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73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2768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68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27685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99598961-B168-4350-853C-6332A1C96E8E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73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0D1B9B71-32A5-4C2C-8537-393904B4DC42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74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2870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870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28709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29C2E8B4-B468-44F5-A12F-9B01723FAACC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74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FD548DFE-ED6C-448E-AE39-4F4762899EA1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77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2973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973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29733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E5817CB6-65A2-4EA1-9FEB-B5F6EB6AD4BB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77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EABDC967-45EC-4BA6-B70F-71C5969F1C3C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78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3075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075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30757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C14E1821-79EE-4888-BD3F-F6003C3594C9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78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CDE58E83-2BC6-4AC5-A07C-DD5A5AD0AF2F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79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3177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178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31781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3F9C426C-028B-4C78-BDFC-CEF3A798E1E6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79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D1055CB5-3FC0-4B79-B0D1-23CC98DBDA8A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6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8262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262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82629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5B73C968-3FAE-4962-B9D6-B0DE1BDB902A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6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90E5A670-734C-446D-B273-8BEA2D301B7D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80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328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280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32805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E41FCA2-F3B1-4D64-B397-D0EF39139CEF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80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9D70FFF7-5DD2-4521-82E9-AF57216C8016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84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3382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382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33829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04C055B7-8582-4ACB-B823-A91586AD2886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84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5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C3E0885D-631D-4BED-97F3-EF11E6EE3399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89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3485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485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34853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48499F67-DF8D-4900-B36C-45D4CEE748FD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89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173A73F1-F307-4543-BAB3-8FADE1BD554D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90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3587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587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35877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5AC5E3C2-A473-4C2A-BADD-FA72E431EA6F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90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A0F09D98-DC01-478E-9F6C-7EACCB956AEE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91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3689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690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36901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427ECF0F-6A40-4050-A515-DF9B2E0BBDD2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91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9E6FF63E-5EE3-4E4D-B45F-4F33279B7954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92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3792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2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37925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85CD177C-6AB3-4D5D-AA11-2D17267196D9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92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627D59E5-164D-4A2F-B85F-3CE6FF904926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98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3894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894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38949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0B70095A-6D28-4E72-93B2-6E034DF616DE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98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E21AC9F1-69EB-4A51-B5A4-BA40654D8C4C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99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3997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997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39973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C30B8A2A-035C-4EC0-B2E2-8E358A723E27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99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5B395DBD-FA11-4455-8FC0-7AA2423CA200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100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4099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099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0997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37FE0CBA-EF5F-465F-B850-BE4F6F6CC11C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100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FBEBA670-A7D9-4872-BE6B-C9F043CAC9D8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101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4201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202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2021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87058A34-1C7D-405D-9E06-B7C442F54E5E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101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B2DAC422-DC36-4929-9C86-FC41363CA2BD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7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8365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365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83653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AA3C0889-0871-42E5-A902-DB0069AE83F3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7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B57BEFDE-D216-4C0B-BF96-221FC82A884A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102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4304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304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3045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01E9FDE2-878A-4F65-9C9D-60CFDE900325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102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A0E4E034-C1A1-4F99-B701-3E52CB9DA4C7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103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4406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406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4069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5D0394B6-A733-45E0-99F6-4F99D6622BAC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103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E57DE87C-E5CF-43B1-876C-1F311CFCC95D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104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4509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509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5093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EA81D016-7292-41A5-8888-8568B033B8CB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104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130F5FB5-F242-48AC-A17D-D868DC238F57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105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4611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611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6117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835DE57-0B4B-4E81-AFA9-985DE93089F0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105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8DFFE28F-E280-4150-87A9-C6706559131E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106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4713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714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7141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5C3DF26D-0155-4878-93D8-C6B009362E69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106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73548E43-F2F5-4282-8609-D929806ACE65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107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4816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6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8165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D367C7BD-4B94-41AF-850A-84E6296A037C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107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CC8B0C4A-BCBE-417B-B6F0-1A6D124239AD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108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4918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918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9189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B0BEE9DE-2749-41B6-8050-161EDE4DAC41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108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03222767-C23A-4C93-802A-411A65712F13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109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5021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021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50213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B84241F6-2CF1-4022-85C0-4EF5E64B832A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109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ED2E28F6-AE24-4CF5-A545-999CD3FCE84C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110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5123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123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51237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928B9732-3BE4-4836-8994-EE6B75BC2278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110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E259243E-EBEB-45BB-B1B8-DDA1160EECCD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111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5225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226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52261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0823952C-B2A2-492D-BBCC-C11B95475A0B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111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E6FB6AAB-F5E7-4BF7-8ECB-C8DACDF8276A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8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8467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467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84677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2708A5F6-87EA-46E3-BBE9-CA282D95BA7B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8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5566D08E-CCA7-4E0B-9175-D2FE3559F367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112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5328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328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53285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F4EFE920-54B7-496F-9D24-22BC219534EA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112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FF59CC9D-2D46-46E0-A191-D8D3DABF0AD7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113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7443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443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74437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B91D3D54-A733-4202-9C2F-77F2AEB7D314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113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DB4736EE-129E-446B-8442-25036F3D1DA4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125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0448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448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4485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F28FFE09-4678-4EF5-B102-D393BE6D75CB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125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1735D71F-696A-4B65-B302-AC8BAAD81E09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9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8569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570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85701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59076897-5F8D-466E-AF2E-90E75636D33E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9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423753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864435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305117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745800" indent="-220341" defTabSz="44068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97747" algn="l"/>
                <a:tab pos="1395494" algn="l"/>
                <a:tab pos="2093241" algn="l"/>
                <a:tab pos="2790988" algn="l"/>
              </a:tabLst>
              <a:defRPr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/>
            <a:fld id="{B325B961-80E7-49A0-81A8-9503ACA86E31}" type="slidenum"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pPr eaLnBrk="1"/>
              <a:t>10</a:t>
            </a:fld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8672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2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" y="0"/>
            <a:ext cx="1522" cy="1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</a:pPr>
            <a:endParaRPr lang="en-US" altLang="en-US" sz="19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86725" name="Text Box 3"/>
          <p:cNvSpPr txBox="1">
            <a:spLocks noChangeArrowheads="1"/>
          </p:cNvSpPr>
          <p:nvPr/>
        </p:nvSpPr>
        <p:spPr bwMode="auto">
          <a:xfrm>
            <a:off x="1" y="0"/>
            <a:ext cx="1522" cy="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36" tIns="88136" rIns="88136" bIns="44069"/>
          <a:lstStyle/>
          <a:p>
            <a:pPr defTabSz="44068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3B96762F-825F-4537-82BD-08C9FE4A49F8}" type="slidenum">
              <a:rPr lang="en-US" altLang="en-US" sz="13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defTabSz="440682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10</a:t>
            </a:fld>
            <a:endParaRPr lang="en-US" altLang="en-US" sz="13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338" y="0"/>
            <a:ext cx="8540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659FC19-9243-488B-A192-8763873498E8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131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65900"/>
            <a:ext cx="8540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44BAA8-850A-4D70-B39C-4D558188C3AC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837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338" y="0"/>
            <a:ext cx="8540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659FC19-9243-488B-A192-8763873498E8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155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65900"/>
            <a:ext cx="8540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44BAA8-850A-4D70-B39C-4D558188C3AC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233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65900"/>
            <a:ext cx="8540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" name="Rectangle 10"/>
          <p:cNvSpPr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AFBA20-1A41-4F65-B0A0-5219157F2F84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536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338" y="0"/>
            <a:ext cx="8540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31112DC-22E9-4BA2-A12A-EEAA1370AB06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24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65900"/>
            <a:ext cx="8540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C67949-BEE9-4E82-9784-B5E0ABBD88F2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860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4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94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95400"/>
            <a:ext cx="8229600" cy="5181600"/>
          </a:xfrm>
          <a:prstGeom prst="rect">
            <a:avLst/>
          </a:prstGeom>
          <a:solidFill>
            <a:schemeClr val="bg1">
              <a:alpha val="7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buFont typeface="Times New Roman" charset="0"/>
              <a:buNone/>
              <a:defRPr sz="1200">
                <a:solidFill>
                  <a:schemeClr val="bg1"/>
                </a:solidFill>
                <a:ea typeface="Arial Unicode MS" charset="-128"/>
                <a:cs typeface="Arial Unicode MS" charset="-128"/>
              </a:defRPr>
            </a:lvl1pPr>
          </a:lstStyle>
          <a:p>
            <a:pPr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fld id="{E5BB7618-446B-4624-975D-7194F2D0C059}" type="slidenum">
              <a:rPr lang="en-US">
                <a:solidFill>
                  <a:prstClr val="white"/>
                </a:solidFill>
                <a:latin typeface="Arial" charset="0"/>
              </a:rPr>
              <a:pPr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/>
              </a:pPr>
              <a:t>‹#›</a:t>
            </a:fld>
            <a:endParaRPr lang="en-US" dirty="0">
              <a:solidFill>
                <a:prstClr val="white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61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buFont typeface="Arial" charset="0"/>
        <a:buChar char="•"/>
        <a:defRPr sz="2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buFont typeface="Arial" charset="0"/>
        <a:buChar char="•"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5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94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95400"/>
            <a:ext cx="8229600" cy="5181600"/>
          </a:xfrm>
          <a:prstGeom prst="rect">
            <a:avLst/>
          </a:prstGeom>
          <a:solidFill>
            <a:schemeClr val="bg1">
              <a:alpha val="7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buFont typeface="Times New Roman" charset="0"/>
              <a:buNone/>
              <a:defRPr sz="1200">
                <a:solidFill>
                  <a:schemeClr val="bg1"/>
                </a:solidFill>
                <a:ea typeface="Arial Unicode MS" charset="-128"/>
                <a:cs typeface="Arial Unicode MS" charset="-128"/>
              </a:defRPr>
            </a:lvl1pPr>
          </a:lstStyle>
          <a:p>
            <a:pPr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fld id="{E5BB7618-446B-4624-975D-7194F2D0C059}" type="slidenum">
              <a:rPr lang="en-US">
                <a:solidFill>
                  <a:prstClr val="white"/>
                </a:solidFill>
                <a:latin typeface="Arial" charset="0"/>
              </a:rPr>
              <a:pPr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/>
              </a:pPr>
              <a:t>‹#›</a:t>
            </a:fld>
            <a:endParaRPr lang="en-US" dirty="0">
              <a:solidFill>
                <a:prstClr val="white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46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buFont typeface="Arial" charset="0"/>
        <a:buChar char="•"/>
        <a:defRPr sz="2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buFont typeface="Arial" charset="0"/>
        <a:buChar char="•"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4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94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95400"/>
            <a:ext cx="8229600" cy="5181600"/>
          </a:xfrm>
          <a:prstGeom prst="rect">
            <a:avLst/>
          </a:prstGeom>
          <a:solidFill>
            <a:schemeClr val="bg1">
              <a:alpha val="7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buFont typeface="Times New Roman" charset="0"/>
              <a:buNone/>
              <a:defRPr sz="1200">
                <a:solidFill>
                  <a:schemeClr val="bg1"/>
                </a:solidFill>
                <a:ea typeface="Arial Unicode MS" charset="-128"/>
                <a:cs typeface="Arial Unicode MS" charset="-128"/>
              </a:defRPr>
            </a:lvl1pPr>
          </a:lstStyle>
          <a:p>
            <a:pPr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fld id="{F2399550-E840-4818-A43F-D18E60DAFF65}" type="slidenum">
              <a:rPr lang="en-US">
                <a:solidFill>
                  <a:prstClr val="white"/>
                </a:solidFill>
                <a:latin typeface="Arial" charset="0"/>
              </a:rPr>
              <a:pPr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/>
              </a:pPr>
              <a:t>‹#›</a:t>
            </a:fld>
            <a:endParaRPr lang="en-US" dirty="0">
              <a:solidFill>
                <a:prstClr val="white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108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buFont typeface="Arial" charset="0"/>
        <a:buChar char="•"/>
        <a:defRPr sz="2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buFont typeface="Arial" charset="0"/>
        <a:buChar char="•"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5KyMNDJE6o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1219200" y="1120775"/>
            <a:ext cx="77724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 lnSpcReduction="2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Aft>
                <a:spcPts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en-US" altLang="en-US" sz="6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Breeds of Companion Animals: Dogs</a:t>
            </a:r>
          </a:p>
        </p:txBody>
      </p:sp>
    </p:spTree>
    <p:extLst>
      <p:ext uri="{BB962C8B-B14F-4D97-AF65-F5344CB8AC3E}">
        <p14:creationId xmlns:p14="http://schemas.microsoft.com/office/powerpoint/2010/main" val="10751233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Border Collies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/>
              <a:t>Weigh 30 to 45 pounds and measure 18 to 23 inches in height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/>
              <a:t>Grow medium length hair which can be rough or smooth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/>
              <a:t>Produce coats which                                        are black, blue merle                                                      or sable color with                                               white or tan markings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/>
          </a:p>
        </p:txBody>
      </p:sp>
      <p:pic>
        <p:nvPicPr>
          <p:cNvPr id="5122" name="Picture 2" descr="\\CEV-SHAREPOINT\Shares\Current Productions\0 READY FOR ERG\CEV70528 BREEDS OF COMPANION ANIMALS\RAW PowerPoint\Photos\shutterstock_1850760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1"/>
          <a:stretch/>
        </p:blipFill>
        <p:spPr bwMode="auto">
          <a:xfrm>
            <a:off x="5181600" y="3047999"/>
            <a:ext cx="3428999" cy="307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4475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Chihuahua Behavior</a:t>
            </a:r>
          </a:p>
        </p:txBody>
      </p:sp>
      <p:sp>
        <p:nvSpPr>
          <p:cNvPr id="1064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Is characterized by the following: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energetic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graceful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loyal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protective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loving</a:t>
            </a: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2" descr="C:\Users\angela\Desktop\Dog Photos\shutterstock_15988799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672938"/>
            <a:ext cx="4454221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644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1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altLang="en-US" dirty="0"/>
            </a:br>
            <a:r>
              <a:rPr lang="en-US" altLang="en-US" dirty="0"/>
              <a:t>Malteses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1075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Weigh 4 to 7 pounds and                                  measure 9 to 10 inches                              in height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Grow long, silky hair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Are completely white                                                        in color</a:t>
            </a:r>
          </a:p>
        </p:txBody>
      </p:sp>
      <p:pic>
        <p:nvPicPr>
          <p:cNvPr id="4098" name="Picture 2" descr="C:\Users\angela\Desktop\Dog Photos\shutterstock_1585817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133600"/>
            <a:ext cx="3017838" cy="381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9819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altLang="en-US" dirty="0"/>
            </a:br>
            <a:r>
              <a:rPr lang="en-US" altLang="en-US" dirty="0"/>
              <a:t>Maltese Behavior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1085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Is characterized by the following: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well mannered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affectionate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intelligent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playful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obedient</a:t>
            </a: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5122" name="Picture 2" descr="C:\Users\angela\Desktop\Dog Photos\shutterstock_3282481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9"/>
          <a:stretch/>
        </p:blipFill>
        <p:spPr bwMode="auto">
          <a:xfrm>
            <a:off x="4114800" y="2652123"/>
            <a:ext cx="3803650" cy="356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2132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Papillons</a:t>
            </a:r>
          </a:p>
        </p:txBody>
      </p:sp>
      <p:sp>
        <p:nvSpPr>
          <p:cNvPr id="1095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Weigh 9 to 10 pounds and measure 8 to 11 inches in height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Grow long, silky hair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Are white with patches of any color</a:t>
            </a: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6146" name="Picture 2" descr="C:\Users\angela\Desktop\Dog Photos\shutterstock_8952712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437905"/>
            <a:ext cx="4343400" cy="289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1386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Papillon Behavior</a:t>
            </a:r>
          </a:p>
        </p:txBody>
      </p:sp>
      <p:sp>
        <p:nvSpPr>
          <p:cNvPr id="1105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Is characterized by the following: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playful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elegant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intelligent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friendly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affectionate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obedient</a:t>
            </a: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7170" name="Picture 2" descr="C:\Users\angela\Desktop\Dog Photos\shutterstock_3388259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667000"/>
            <a:ext cx="4572000" cy="322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6075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1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altLang="en-US" dirty="0"/>
            </a:br>
            <a:r>
              <a:rPr lang="en-US" altLang="en-US" dirty="0"/>
              <a:t>Pomeranians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1116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Weigh 3 to 7 pounds and                                   measure 8 to 11 inches                                               in height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Grow long hair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May be any color with                                                any pattern</a:t>
            </a: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8194" name="Picture 2" descr="C:\Users\angela\Desktop\Dog Photos\shutterstock_8807425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524000"/>
            <a:ext cx="2694503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518731"/>
      </p:ext>
    </p:extLst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Pomeranian Behavior</a:t>
            </a:r>
          </a:p>
        </p:txBody>
      </p:sp>
      <p:sp>
        <p:nvSpPr>
          <p:cNvPr id="1126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Is characterized by the following: 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lively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eager to learn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intelligent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loyal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affectionate</a:t>
            </a: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9218" name="Picture 2" descr="C:\Users\angela\Desktop\Dog Photos\shutterstock_14085442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6" r="12476"/>
          <a:stretch/>
        </p:blipFill>
        <p:spPr bwMode="auto">
          <a:xfrm>
            <a:off x="4495800" y="2590800"/>
            <a:ext cx="3594265" cy="337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112721"/>
      </p:ext>
    </p:extLst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1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altLang="en-US" dirty="0"/>
            </a:br>
            <a:r>
              <a:rPr lang="en-US" altLang="en-US" dirty="0"/>
              <a:t>Pugs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1136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Weigh 14 to 18 pounds and measure 10 to 11 inches in height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Grow fine, short hair which can be silver, apricot-fawn or                                                     black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Have a tightly                                                       curled tail</a:t>
            </a: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10242" name="Picture 2" descr="C:\Users\angela\Desktop\Dog Photos\shutterstock_13906644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2"/>
          <a:stretch/>
        </p:blipFill>
        <p:spPr bwMode="auto">
          <a:xfrm>
            <a:off x="4191000" y="3048000"/>
            <a:ext cx="4040579" cy="330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5298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Pug Behavior</a:t>
            </a:r>
          </a:p>
        </p:txBody>
      </p:sp>
      <p:sp>
        <p:nvSpPr>
          <p:cNvPr id="1146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Is characterized by the following: 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happy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playful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devoted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does extremely                                                           well with children</a:t>
            </a:r>
          </a:p>
        </p:txBody>
      </p:sp>
      <p:pic>
        <p:nvPicPr>
          <p:cNvPr id="11266" name="Picture 2" descr="C:\Users\angela\Desktop\Dog Photos\shutterstock_17354864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384" y="2286000"/>
            <a:ext cx="39624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9011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Shih Tzus</a:t>
            </a:r>
          </a:p>
        </p:txBody>
      </p:sp>
      <p:sp>
        <p:nvSpPr>
          <p:cNvPr id="1157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Weigh 9 to16 pounds and measure 8 to 11 inches in height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Grow long, dense hair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Vary in color</a:t>
            </a: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12290" name="Picture 2" descr="C:\Users\angela\Desktop\Dog Photos\shutterstock_8184051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971800"/>
            <a:ext cx="4114800" cy="329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4596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Border Collie Behavior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Is characterized by the                             following: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athletic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energetic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intelligent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devoted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high endurance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determined</a:t>
            </a: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6146" name="Picture 2" descr="\\CEV-SHAREPOINT\Shares\Current Productions\0 READY FOR ERG\CEV70528 BREEDS OF COMPANION ANIMALS\RAW PowerPoint\Photos\shutterstock_534253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435925"/>
            <a:ext cx="2620963" cy="414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3038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Shih Tzu Behavior</a:t>
            </a:r>
          </a:p>
        </p:txBody>
      </p:sp>
      <p:sp>
        <p:nvSpPr>
          <p:cNvPr id="1167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Is characterized by the following: 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intelligent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active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happy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affectionate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easily spoiled</a:t>
            </a: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13314" name="Picture 2" descr="C:\Users\angela\Desktop\Dog Photos\shutterstock_11709578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878" y="3124200"/>
            <a:ext cx="4641002" cy="309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54252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Yorkshire Terriers</a:t>
            </a:r>
          </a:p>
        </p:txBody>
      </p:sp>
      <p:sp>
        <p:nvSpPr>
          <p:cNvPr id="1177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Weigh about 7 pounds and measure 8 to 9 inches in height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Grow fine, silky hair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May be blue and tan in color</a:t>
            </a: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5" name="Picture 3" descr="C:\Users\angela\Desktop\Dog Photos\shutterstock_19967604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349942"/>
            <a:ext cx="4419600" cy="295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5548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Yorkshire Terrier Behavior</a:t>
            </a:r>
          </a:p>
        </p:txBody>
      </p:sp>
      <p:sp>
        <p:nvSpPr>
          <p:cNvPr id="1187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Is characterized by the following: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playful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loyal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intelligent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affectionate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independent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fearless</a:t>
            </a: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2" descr="C:\Users\angela\Desktop\Dog Photos\shutterstock_9771357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3"/>
          <a:stretch/>
        </p:blipFill>
        <p:spPr bwMode="auto">
          <a:xfrm>
            <a:off x="4419600" y="2209799"/>
            <a:ext cx="3758540" cy="313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1892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52600" y="5791200"/>
            <a:ext cx="701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ASSESSMENT</a:t>
            </a:r>
          </a:p>
        </p:txBody>
      </p:sp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1219200" y="1120775"/>
            <a:ext cx="77724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 lnSpcReduction="2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Aft>
                <a:spcPts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en-US" altLang="en-US" sz="6000" b="1" dirty="0">
                <a:solidFill>
                  <a:srgbClr val="FFC000"/>
                </a:solidFill>
              </a:rPr>
              <a:t>Breeds of Companion Animals: Dogs</a:t>
            </a:r>
          </a:p>
        </p:txBody>
      </p:sp>
    </p:spTree>
    <p:extLst>
      <p:ext uri="{BB962C8B-B14F-4D97-AF65-F5344CB8AC3E}">
        <p14:creationId xmlns:p14="http://schemas.microsoft.com/office/powerpoint/2010/main" val="11572385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Assessment</a:t>
            </a:r>
          </a:p>
        </p:txBody>
      </p:sp>
      <p:sp>
        <p:nvSpPr>
          <p:cNvPr id="1208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3550" indent="-463550">
              <a:buFont typeface="Arial" charset="0"/>
              <a:buNone/>
              <a:defRPr/>
            </a:pPr>
            <a:r>
              <a:rPr lang="en-US" altLang="en-US" sz="2200" dirty="0">
                <a:latin typeface="Arial" charset="0"/>
                <a:cs typeface="Arial" charset="0"/>
              </a:rPr>
              <a:t>1. Which of the following is NOT a herding dog?</a:t>
            </a:r>
          </a:p>
          <a:p>
            <a:pPr marL="0" indent="0">
              <a:buFont typeface="Arial" charset="0"/>
              <a:buNone/>
              <a:defRPr/>
            </a:pPr>
            <a:r>
              <a:rPr lang="en-US" altLang="en-US" sz="2200" dirty="0">
                <a:latin typeface="Arial" charset="0"/>
                <a:cs typeface="Arial" charset="0"/>
              </a:rPr>
              <a:t>	A. Brussels Griffon</a:t>
            </a:r>
          </a:p>
          <a:p>
            <a:pPr marL="0" indent="0">
              <a:buFont typeface="Arial" charset="0"/>
              <a:buNone/>
              <a:defRPr/>
            </a:pPr>
            <a:r>
              <a:rPr lang="en-US" altLang="en-US" sz="2200" dirty="0">
                <a:latin typeface="Arial" charset="0"/>
                <a:cs typeface="Arial" charset="0"/>
              </a:rPr>
              <a:t>	B. Border Collie</a:t>
            </a:r>
          </a:p>
          <a:p>
            <a:pPr marL="0" indent="0">
              <a:buFont typeface="Arial" charset="0"/>
              <a:buNone/>
              <a:defRPr/>
            </a:pPr>
            <a:r>
              <a:rPr lang="en-US" altLang="en-US" sz="2200" dirty="0">
                <a:latin typeface="Arial" charset="0"/>
                <a:cs typeface="Arial" charset="0"/>
              </a:rPr>
              <a:t>	C. German Shepard</a:t>
            </a:r>
          </a:p>
          <a:p>
            <a:pPr marL="0" indent="0">
              <a:buFont typeface="Arial" charset="0"/>
              <a:buNone/>
              <a:defRPr/>
            </a:pPr>
            <a:r>
              <a:rPr lang="en-US" altLang="en-US" sz="2200" dirty="0">
                <a:latin typeface="Arial" charset="0"/>
                <a:cs typeface="Arial" charset="0"/>
              </a:rPr>
              <a:t>	D. Welsh Corgi, Cardigan</a:t>
            </a:r>
          </a:p>
          <a:p>
            <a:pPr marL="0" indent="0">
              <a:buFont typeface="Arial" charset="0"/>
              <a:buNone/>
              <a:defRPr/>
            </a:pPr>
            <a:endParaRPr lang="en-US" altLang="en-US" sz="2200" dirty="0">
              <a:latin typeface="Arial" charset="0"/>
              <a:cs typeface="Arial" charset="0"/>
            </a:endParaRPr>
          </a:p>
          <a:p>
            <a:pPr marL="463550" indent="-463550">
              <a:buFont typeface="Arial" charset="0"/>
              <a:buNone/>
              <a:defRPr/>
            </a:pPr>
            <a:r>
              <a:rPr lang="en-US" altLang="en-US" sz="2200" dirty="0">
                <a:latin typeface="Arial" charset="0"/>
                <a:cs typeface="Arial" charset="0"/>
              </a:rPr>
              <a:t>2. Which of the following is the accurate weight range for Australian Cattle Dogs?</a:t>
            </a:r>
          </a:p>
          <a:p>
            <a:pPr marL="463550" indent="-463550">
              <a:buFont typeface="Arial" charset="0"/>
              <a:buNone/>
              <a:defRPr/>
            </a:pPr>
            <a:r>
              <a:rPr lang="en-US" altLang="en-US" sz="2200" dirty="0">
                <a:latin typeface="Arial" charset="0"/>
                <a:cs typeface="Arial" charset="0"/>
              </a:rPr>
              <a:t>		A. 45 to 55 pounds</a:t>
            </a:r>
          </a:p>
          <a:p>
            <a:pPr marL="463550" indent="-463550">
              <a:buFont typeface="Arial" charset="0"/>
              <a:buNone/>
              <a:defRPr/>
            </a:pPr>
            <a:r>
              <a:rPr lang="en-US" altLang="en-US" sz="2200" dirty="0">
                <a:latin typeface="Arial" charset="0"/>
                <a:cs typeface="Arial" charset="0"/>
              </a:rPr>
              <a:t>		B. 75 to 100 pounds</a:t>
            </a:r>
          </a:p>
          <a:p>
            <a:pPr marL="463550" indent="-463550">
              <a:buFont typeface="Arial" charset="0"/>
              <a:buNone/>
              <a:defRPr/>
            </a:pPr>
            <a:r>
              <a:rPr lang="en-US" altLang="en-US" sz="2200" dirty="0">
                <a:latin typeface="Arial" charset="0"/>
                <a:cs typeface="Arial" charset="0"/>
              </a:rPr>
              <a:t>		C. 85 to 95 pounds</a:t>
            </a:r>
          </a:p>
          <a:p>
            <a:pPr marL="463550" indent="-463550">
              <a:buFont typeface="Arial" charset="0"/>
              <a:buNone/>
              <a:defRPr/>
            </a:pPr>
            <a:r>
              <a:rPr lang="en-US" altLang="en-US" sz="2200" dirty="0">
                <a:latin typeface="Arial" charset="0"/>
                <a:cs typeface="Arial" charset="0"/>
              </a:rPr>
              <a:t>		D. 35 to 45 pounds</a:t>
            </a:r>
          </a:p>
          <a:p>
            <a:pPr marL="463550" indent="-463550">
              <a:buFont typeface="Arial" charset="0"/>
              <a:buNone/>
              <a:defRPr/>
            </a:pPr>
            <a:endParaRPr lang="en-US" altLang="en-US" sz="22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40709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Assessment</a:t>
            </a:r>
          </a:p>
        </p:txBody>
      </p:sp>
      <p:sp>
        <p:nvSpPr>
          <p:cNvPr id="1218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3550" indent="-463550">
              <a:buFont typeface="Arial" charset="0"/>
              <a:buNone/>
              <a:defRPr/>
            </a:pPr>
            <a:r>
              <a:rPr lang="en-US" altLang="en-US" sz="2200" dirty="0">
                <a:latin typeface="Arial" charset="0"/>
                <a:cs typeface="Arial" charset="0"/>
              </a:rPr>
              <a:t>3. Which of the following does NOT describe German Shepard behavior?</a:t>
            </a:r>
          </a:p>
          <a:p>
            <a:pPr marL="463550" indent="-463550">
              <a:buFont typeface="Arial" charset="0"/>
              <a:buNone/>
              <a:defRPr/>
            </a:pPr>
            <a:r>
              <a:rPr lang="en-US" altLang="en-US" sz="2200" dirty="0">
                <a:latin typeface="Arial" charset="0"/>
                <a:cs typeface="Arial" charset="0"/>
              </a:rPr>
              <a:t>		A. Loyal</a:t>
            </a:r>
          </a:p>
          <a:p>
            <a:pPr marL="463550" indent="-463550">
              <a:buFont typeface="Arial" charset="0"/>
              <a:buNone/>
              <a:defRPr/>
            </a:pPr>
            <a:r>
              <a:rPr lang="en-US" altLang="en-US" sz="2200" dirty="0">
                <a:latin typeface="Arial" charset="0"/>
                <a:cs typeface="Arial" charset="0"/>
              </a:rPr>
              <a:t>		B. Hardworking</a:t>
            </a:r>
          </a:p>
          <a:p>
            <a:pPr marL="463550" indent="-463550">
              <a:buFont typeface="Arial" charset="0"/>
              <a:buNone/>
              <a:defRPr/>
            </a:pPr>
            <a:r>
              <a:rPr lang="en-US" altLang="en-US" sz="2200" dirty="0">
                <a:latin typeface="Arial" charset="0"/>
                <a:cs typeface="Arial" charset="0"/>
              </a:rPr>
              <a:t>		C. Fearful</a:t>
            </a:r>
          </a:p>
          <a:p>
            <a:pPr marL="463550" indent="-463550">
              <a:buFont typeface="Arial" charset="0"/>
              <a:buNone/>
              <a:defRPr/>
            </a:pPr>
            <a:r>
              <a:rPr lang="en-US" altLang="en-US" sz="2200" dirty="0">
                <a:latin typeface="Arial" charset="0"/>
                <a:cs typeface="Arial" charset="0"/>
              </a:rPr>
              <a:t>		D. Strong</a:t>
            </a:r>
          </a:p>
          <a:p>
            <a:pPr marL="463550" indent="-463550">
              <a:buFont typeface="Arial" charset="0"/>
              <a:buNone/>
              <a:defRPr/>
            </a:pPr>
            <a:endParaRPr lang="en-US" altLang="en-US" sz="2200" dirty="0">
              <a:latin typeface="Arial" charset="0"/>
              <a:cs typeface="Arial" charset="0"/>
            </a:endParaRPr>
          </a:p>
          <a:p>
            <a:pPr marL="463550" indent="-463550">
              <a:buFont typeface="Arial" charset="0"/>
              <a:buNone/>
              <a:defRPr/>
            </a:pPr>
            <a:r>
              <a:rPr lang="en-US" altLang="en-US" sz="2200" dirty="0">
                <a:latin typeface="Arial" charset="0"/>
                <a:cs typeface="Arial" charset="0"/>
              </a:rPr>
              <a:t>4. Which of the following is the weight range of the Old English Sheepdog? </a:t>
            </a:r>
          </a:p>
          <a:p>
            <a:pPr marL="0" indent="0">
              <a:buFont typeface="Arial" charset="0"/>
              <a:buNone/>
              <a:defRPr/>
            </a:pPr>
            <a:r>
              <a:rPr lang="en-US" altLang="en-US" sz="2200" dirty="0">
                <a:latin typeface="Arial" charset="0"/>
                <a:cs typeface="Arial" charset="0"/>
              </a:rPr>
              <a:t>	A. 70 to 100 pounds</a:t>
            </a:r>
          </a:p>
          <a:p>
            <a:pPr marL="0" indent="0">
              <a:buFont typeface="Arial" charset="0"/>
              <a:buNone/>
              <a:defRPr/>
            </a:pPr>
            <a:r>
              <a:rPr lang="en-US" altLang="en-US" sz="2200" dirty="0">
                <a:latin typeface="Arial" charset="0"/>
                <a:cs typeface="Arial" charset="0"/>
              </a:rPr>
              <a:t>	B. 60 to 100 pounds</a:t>
            </a:r>
          </a:p>
          <a:p>
            <a:pPr marL="0" indent="0">
              <a:buFont typeface="Arial" charset="0"/>
              <a:buNone/>
              <a:defRPr/>
            </a:pPr>
            <a:r>
              <a:rPr lang="en-US" altLang="en-US" sz="2200" dirty="0">
                <a:latin typeface="Arial" charset="0"/>
                <a:cs typeface="Arial" charset="0"/>
              </a:rPr>
              <a:t>	C. 50 to 70 pounds</a:t>
            </a:r>
          </a:p>
          <a:p>
            <a:pPr marL="0" indent="0">
              <a:buFont typeface="Arial" charset="0"/>
              <a:buNone/>
              <a:defRPr/>
            </a:pPr>
            <a:r>
              <a:rPr lang="en-US" altLang="en-US" sz="2200" dirty="0">
                <a:latin typeface="Arial" charset="0"/>
                <a:cs typeface="Arial" charset="0"/>
              </a:rPr>
              <a:t>	D. 50 to 60 pounds </a:t>
            </a:r>
          </a:p>
        </p:txBody>
      </p:sp>
    </p:spTree>
    <p:extLst>
      <p:ext uri="{BB962C8B-B14F-4D97-AF65-F5344CB8AC3E}">
        <p14:creationId xmlns:p14="http://schemas.microsoft.com/office/powerpoint/2010/main" val="3891063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Assessment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3550" indent="-463550">
              <a:buNone/>
              <a:defRPr/>
            </a:pPr>
            <a:r>
              <a:rPr lang="en-US" sz="2200" dirty="0"/>
              <a:t>5. Which of the following is NOT indicative of most Beagles? </a:t>
            </a:r>
          </a:p>
          <a:p>
            <a:pPr marL="463550" indent="-463550">
              <a:buNone/>
              <a:defRPr/>
            </a:pPr>
            <a:r>
              <a:rPr lang="en-US" sz="2200" dirty="0"/>
              <a:t>		A. Intelligent</a:t>
            </a:r>
          </a:p>
          <a:p>
            <a:pPr marL="463550" indent="-463550">
              <a:buNone/>
              <a:defRPr/>
            </a:pPr>
            <a:r>
              <a:rPr lang="en-US" sz="2200" dirty="0"/>
              <a:t>		B. Energetic</a:t>
            </a:r>
          </a:p>
          <a:p>
            <a:pPr marL="463550" indent="-463550">
              <a:buNone/>
              <a:defRPr/>
            </a:pPr>
            <a:r>
              <a:rPr lang="en-US" sz="2200" dirty="0"/>
              <a:t>		C. Inactive</a:t>
            </a:r>
          </a:p>
          <a:p>
            <a:pPr marL="463550" indent="-463550">
              <a:buNone/>
              <a:defRPr/>
            </a:pPr>
            <a:r>
              <a:rPr lang="en-US" sz="2200" dirty="0"/>
              <a:t>		D. Even-tempered </a:t>
            </a:r>
          </a:p>
          <a:p>
            <a:pPr marL="463550" indent="-463550">
              <a:buNone/>
              <a:defRPr/>
            </a:pPr>
            <a:endParaRPr lang="en-US" sz="2200" dirty="0"/>
          </a:p>
          <a:p>
            <a:pPr marL="463550" indent="-463550">
              <a:buFont typeface="Arial" charset="0"/>
              <a:buNone/>
              <a:defRPr/>
            </a:pPr>
            <a:r>
              <a:rPr lang="en-US" sz="2200" dirty="0"/>
              <a:t>6. Which of the following hound dogs is unable to bark?</a:t>
            </a:r>
          </a:p>
          <a:p>
            <a:pPr marL="463550" indent="-463550">
              <a:buFont typeface="Arial" charset="0"/>
              <a:buNone/>
              <a:defRPr/>
            </a:pPr>
            <a:r>
              <a:rPr lang="en-US" sz="2200" dirty="0"/>
              <a:t>		A. Bloodhounds</a:t>
            </a:r>
          </a:p>
          <a:p>
            <a:pPr marL="463550" indent="-463550">
              <a:buFont typeface="Arial" charset="0"/>
              <a:buNone/>
              <a:defRPr/>
            </a:pPr>
            <a:r>
              <a:rPr lang="en-US" sz="2200" dirty="0"/>
              <a:t>		B. Beagles</a:t>
            </a:r>
          </a:p>
          <a:p>
            <a:pPr marL="463550" indent="-463550">
              <a:buFont typeface="Arial" charset="0"/>
              <a:buNone/>
              <a:defRPr/>
            </a:pPr>
            <a:r>
              <a:rPr lang="en-US" sz="2200" dirty="0"/>
              <a:t>		C. Dachshund</a:t>
            </a:r>
          </a:p>
          <a:p>
            <a:pPr marL="463550" indent="-463550">
              <a:buFont typeface="Arial" charset="0"/>
              <a:buNone/>
              <a:defRPr/>
            </a:pPr>
            <a:r>
              <a:rPr lang="en-US" sz="2200" dirty="0"/>
              <a:t>		D. Basenji</a:t>
            </a:r>
          </a:p>
          <a:p>
            <a:pPr marL="463550" indent="-463550">
              <a:buFont typeface="Arial" charset="0"/>
              <a:buNone/>
              <a:defRPr/>
            </a:pPr>
            <a:r>
              <a:rPr lang="en-US" sz="2200" dirty="0"/>
              <a:t>		</a:t>
            </a:r>
          </a:p>
          <a:p>
            <a:pPr marL="463550" indent="-463550">
              <a:buFont typeface="Arial" charset="0"/>
              <a:buNone/>
              <a:defRPr/>
            </a:pPr>
            <a:r>
              <a:rPr lang="en-US" sz="2200" dirty="0"/>
              <a:t>		</a:t>
            </a:r>
          </a:p>
          <a:p>
            <a:pPr marL="463550" indent="-463550">
              <a:buFont typeface="Arial" charset="0"/>
              <a:buNone/>
              <a:defRPr/>
            </a:pPr>
            <a:endParaRPr lang="en-US" sz="2200" dirty="0"/>
          </a:p>
          <a:p>
            <a:pPr marL="0" indent="0">
              <a:buFont typeface="Arial" charset="0"/>
              <a:buNone/>
              <a:defRPr/>
            </a:pPr>
            <a:r>
              <a:rPr lang="en-US" sz="22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22137893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1963" indent="-461963">
              <a:buNone/>
            </a:pPr>
            <a:r>
              <a:rPr lang="en-US" sz="2200" dirty="0"/>
              <a:t>7. Which of the following is NOT a breed of Dachshund? </a:t>
            </a:r>
          </a:p>
          <a:p>
            <a:pPr marL="0" indent="0">
              <a:buNone/>
            </a:pPr>
            <a:r>
              <a:rPr lang="en-US" sz="2200" dirty="0"/>
              <a:t>	A. Thick haired</a:t>
            </a:r>
          </a:p>
          <a:p>
            <a:pPr marL="0" indent="0">
              <a:buNone/>
            </a:pPr>
            <a:r>
              <a:rPr lang="en-US" sz="2200" dirty="0"/>
              <a:t>	B. Wirehaired</a:t>
            </a:r>
          </a:p>
          <a:p>
            <a:pPr marL="0" indent="0">
              <a:buNone/>
            </a:pPr>
            <a:r>
              <a:rPr lang="en-US" sz="2200" dirty="0"/>
              <a:t>	C. Smooth haired</a:t>
            </a:r>
          </a:p>
          <a:p>
            <a:pPr marL="0" indent="0">
              <a:buNone/>
            </a:pPr>
            <a:r>
              <a:rPr lang="en-US" sz="2200" dirty="0"/>
              <a:t>	D. Longhaired</a:t>
            </a:r>
          </a:p>
          <a:p>
            <a:pPr marL="0" indent="0">
              <a:buNone/>
            </a:pPr>
            <a:endParaRPr lang="en-US" sz="2200" dirty="0"/>
          </a:p>
          <a:p>
            <a:pPr marL="461963" indent="-461963">
              <a:buNone/>
            </a:pPr>
            <a:r>
              <a:rPr lang="en-US" sz="2200" dirty="0"/>
              <a:t>8. Rhodesian Ridgebacks grow a short and dense coat in which of the following colors? </a:t>
            </a:r>
          </a:p>
          <a:p>
            <a:pPr marL="0" indent="0">
              <a:buNone/>
            </a:pPr>
            <a:r>
              <a:rPr lang="en-US" sz="2200" dirty="0"/>
              <a:t>	A. Light or blue wheaten</a:t>
            </a:r>
          </a:p>
          <a:p>
            <a:pPr marL="0" indent="0">
              <a:buNone/>
            </a:pPr>
            <a:r>
              <a:rPr lang="en-US" sz="2200" dirty="0"/>
              <a:t>	B. Blue</a:t>
            </a:r>
          </a:p>
          <a:p>
            <a:pPr marL="0" indent="0">
              <a:buNone/>
            </a:pPr>
            <a:r>
              <a:rPr lang="en-US" sz="2200" dirty="0"/>
              <a:t>	C. Red</a:t>
            </a:r>
          </a:p>
          <a:p>
            <a:pPr marL="0" indent="0">
              <a:buNone/>
            </a:pPr>
            <a:r>
              <a:rPr lang="en-US" sz="2200" dirty="0"/>
              <a:t>	D. Light or red wheaten </a:t>
            </a:r>
          </a:p>
        </p:txBody>
      </p:sp>
    </p:spTree>
    <p:extLst>
      <p:ext uri="{BB962C8B-B14F-4D97-AF65-F5344CB8AC3E}">
        <p14:creationId xmlns:p14="http://schemas.microsoft.com/office/powerpoint/2010/main" val="115957851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5938" indent="-515938">
              <a:buNone/>
            </a:pPr>
            <a:r>
              <a:rPr lang="en-US" sz="2200" dirty="0"/>
              <a:t>9. Which of the following breeds grows a thick and puffy white coat?</a:t>
            </a:r>
          </a:p>
          <a:p>
            <a:pPr marL="0" indent="0">
              <a:buNone/>
            </a:pPr>
            <a:r>
              <a:rPr lang="en-US" sz="2200" dirty="0"/>
              <a:t>	A. Boston Terrier</a:t>
            </a:r>
          </a:p>
          <a:p>
            <a:pPr marL="0" indent="0">
              <a:buNone/>
            </a:pPr>
            <a:r>
              <a:rPr lang="en-US" sz="2200" dirty="0"/>
              <a:t>	B. Bichon Frisé</a:t>
            </a:r>
          </a:p>
          <a:p>
            <a:pPr marL="0" indent="0">
              <a:buNone/>
            </a:pPr>
            <a:r>
              <a:rPr lang="en-US" sz="2200" dirty="0"/>
              <a:t>	C. Dalmatian</a:t>
            </a:r>
          </a:p>
          <a:p>
            <a:pPr marL="0" indent="0">
              <a:buNone/>
            </a:pPr>
            <a:r>
              <a:rPr lang="en-US" sz="2200" dirty="0"/>
              <a:t>	D. Poodle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10. Which of the following is the weight range of the Bulldog? </a:t>
            </a:r>
          </a:p>
          <a:p>
            <a:pPr marL="0" indent="0">
              <a:buNone/>
            </a:pPr>
            <a:r>
              <a:rPr lang="en-US" sz="2200" dirty="0"/>
              <a:t>	A. 75 to 100 pounds</a:t>
            </a:r>
          </a:p>
          <a:p>
            <a:pPr marL="0" indent="0">
              <a:buNone/>
            </a:pPr>
            <a:r>
              <a:rPr lang="en-US" sz="2200" dirty="0"/>
              <a:t>	B. 30 to 50 pounds</a:t>
            </a:r>
          </a:p>
          <a:p>
            <a:pPr marL="0" indent="0">
              <a:buNone/>
            </a:pPr>
            <a:r>
              <a:rPr lang="en-US" sz="2200" dirty="0"/>
              <a:t>	C. 40 to 50 pounds</a:t>
            </a:r>
          </a:p>
          <a:p>
            <a:pPr marL="0" indent="0">
              <a:buNone/>
            </a:pPr>
            <a:r>
              <a:rPr lang="en-US" sz="2200" dirty="0"/>
              <a:t>	D. 90 to 100 pounds </a:t>
            </a:r>
          </a:p>
        </p:txBody>
      </p:sp>
    </p:spTree>
    <p:extLst>
      <p:ext uri="{BB962C8B-B14F-4D97-AF65-F5344CB8AC3E}">
        <p14:creationId xmlns:p14="http://schemas.microsoft.com/office/powerpoint/2010/main" val="348664456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11. Which of the following is NOT indicative of Poodle behavior?</a:t>
            </a:r>
          </a:p>
          <a:p>
            <a:pPr marL="0" indent="0">
              <a:buNone/>
            </a:pPr>
            <a:r>
              <a:rPr lang="en-US" sz="2200" dirty="0"/>
              <a:t>	A. Playful</a:t>
            </a:r>
          </a:p>
          <a:p>
            <a:pPr marL="0" indent="0">
              <a:buNone/>
            </a:pPr>
            <a:r>
              <a:rPr lang="en-US" sz="2200" dirty="0"/>
              <a:t>	B. Bold</a:t>
            </a:r>
          </a:p>
          <a:p>
            <a:pPr marL="0" indent="0">
              <a:buNone/>
            </a:pPr>
            <a:r>
              <a:rPr lang="en-US" sz="2200" dirty="0"/>
              <a:t>	C. Shy</a:t>
            </a:r>
          </a:p>
          <a:p>
            <a:pPr marL="0" indent="0">
              <a:buNone/>
            </a:pPr>
            <a:r>
              <a:rPr lang="en-US" sz="2200" dirty="0"/>
              <a:t>	D. Social </a:t>
            </a:r>
          </a:p>
          <a:p>
            <a:pPr marL="0" indent="0">
              <a:buNone/>
            </a:pPr>
            <a:endParaRPr lang="en-US" sz="2200" dirty="0"/>
          </a:p>
          <a:p>
            <a:pPr marL="742950" indent="-742950">
              <a:buNone/>
            </a:pPr>
            <a:r>
              <a:rPr lang="en-US" sz="2200" dirty="0"/>
              <a:t>12. Which of the following is NOT a color option for the Border</a:t>
            </a:r>
          </a:p>
          <a:p>
            <a:pPr marL="742950" indent="-742950">
              <a:buNone/>
            </a:pPr>
            <a:r>
              <a:rPr lang="en-US" sz="2200" dirty="0"/>
              <a:t>       Terrier’s coat?</a:t>
            </a:r>
          </a:p>
          <a:p>
            <a:pPr marL="0" indent="0">
              <a:buNone/>
            </a:pPr>
            <a:r>
              <a:rPr lang="en-US" sz="2200" dirty="0"/>
              <a:t>	A. Black</a:t>
            </a:r>
          </a:p>
          <a:p>
            <a:pPr marL="0" indent="0">
              <a:buNone/>
            </a:pPr>
            <a:r>
              <a:rPr lang="en-US" sz="2200" dirty="0"/>
              <a:t>	B. Red</a:t>
            </a:r>
          </a:p>
          <a:p>
            <a:pPr marL="0" indent="0">
              <a:buNone/>
            </a:pPr>
            <a:r>
              <a:rPr lang="en-US" sz="2200" dirty="0"/>
              <a:t>	C. Tan</a:t>
            </a:r>
          </a:p>
          <a:p>
            <a:pPr marL="0" indent="0">
              <a:buNone/>
            </a:pPr>
            <a:r>
              <a:rPr lang="en-US" sz="2200" dirty="0"/>
              <a:t>	D. Grizzle </a:t>
            </a: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944679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German Shepherds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Weigh 75 to 95 pounds and measure 22 to 26 inches in height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Grow straight, thick hair which is long and rough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Produce coats which are black, black and tan, black and cream, black and silver or sable in color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Are one of the most                                            popular breeds in                                         the world</a:t>
            </a: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7170" name="Picture 2" descr="\\CEV-SHAREPOINT\Shares\Current Productions\0 READY FOR ERG\CEV70528 BREEDS OF COMPANION ANIMALS\RAW PowerPoint\Photos\shutterstock_18072564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7" t="21168" b="11092"/>
          <a:stretch/>
        </p:blipFill>
        <p:spPr bwMode="auto">
          <a:xfrm>
            <a:off x="4800600" y="4325826"/>
            <a:ext cx="3553691" cy="207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8425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None/>
            </a:pPr>
            <a:r>
              <a:rPr lang="en-US" sz="2200" dirty="0"/>
              <a:t>13. Which of the following is the accurate weight range for Pugs? </a:t>
            </a:r>
          </a:p>
          <a:p>
            <a:pPr marL="0" indent="0">
              <a:buNone/>
            </a:pPr>
            <a:r>
              <a:rPr lang="en-US" sz="2200" dirty="0"/>
              <a:t>	A. 12 to 14 pounds</a:t>
            </a:r>
          </a:p>
          <a:p>
            <a:pPr marL="0" indent="0">
              <a:buNone/>
            </a:pPr>
            <a:r>
              <a:rPr lang="en-US" sz="2200" dirty="0"/>
              <a:t>	B. 18 to 24 pounds</a:t>
            </a:r>
          </a:p>
          <a:p>
            <a:pPr marL="0" indent="0">
              <a:buNone/>
            </a:pPr>
            <a:r>
              <a:rPr lang="en-US" sz="2200" dirty="0"/>
              <a:t>	C. 8 to 14 pounds</a:t>
            </a:r>
          </a:p>
          <a:p>
            <a:pPr marL="0" indent="0">
              <a:buNone/>
            </a:pPr>
            <a:r>
              <a:rPr lang="en-US" sz="2200" dirty="0"/>
              <a:t>	D. 14 to 18 pounds</a:t>
            </a:r>
          </a:p>
          <a:p>
            <a:pPr marL="0" indent="0">
              <a:buNone/>
            </a:pPr>
            <a:endParaRPr lang="en-US" sz="2200" dirty="0"/>
          </a:p>
          <a:p>
            <a:pPr marL="742950" indent="-742950">
              <a:buNone/>
            </a:pPr>
            <a:r>
              <a:rPr lang="en-US" sz="2200" dirty="0"/>
              <a:t>14. Which of the following is NOT indicative of Pug behavior? </a:t>
            </a:r>
          </a:p>
          <a:p>
            <a:pPr marL="742950" indent="-742950">
              <a:buNone/>
            </a:pPr>
            <a:r>
              <a:rPr lang="en-US" sz="2200" dirty="0"/>
              <a:t>		A. Happy</a:t>
            </a:r>
          </a:p>
          <a:p>
            <a:pPr marL="742950" indent="-742950">
              <a:buNone/>
            </a:pPr>
            <a:r>
              <a:rPr lang="en-US" sz="2200" dirty="0"/>
              <a:t>		B. Playful</a:t>
            </a:r>
          </a:p>
          <a:p>
            <a:pPr marL="742950" indent="-742950">
              <a:buNone/>
            </a:pPr>
            <a:r>
              <a:rPr lang="en-US" sz="2200" dirty="0"/>
              <a:t>		C. Aggressive </a:t>
            </a:r>
          </a:p>
          <a:p>
            <a:pPr marL="742950" indent="-742950">
              <a:buNone/>
            </a:pPr>
            <a:r>
              <a:rPr lang="en-US" sz="2200" dirty="0"/>
              <a:t>		D. Bold 	</a:t>
            </a: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33975853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None/>
            </a:pPr>
            <a:r>
              <a:rPr lang="en-US" sz="2200" dirty="0"/>
              <a:t>15. Which of the following is the accurate height range for Shih Tzu's?  </a:t>
            </a:r>
          </a:p>
          <a:p>
            <a:pPr marL="0" indent="0">
              <a:buNone/>
            </a:pPr>
            <a:r>
              <a:rPr lang="en-US" sz="2200" dirty="0"/>
              <a:t>	A. 6 to 11inches</a:t>
            </a:r>
          </a:p>
          <a:p>
            <a:pPr marL="0" indent="0">
              <a:buNone/>
            </a:pPr>
            <a:r>
              <a:rPr lang="en-US" sz="2200" dirty="0"/>
              <a:t>	B. 5 to 7 inches</a:t>
            </a:r>
          </a:p>
          <a:p>
            <a:pPr marL="0" indent="0">
              <a:buNone/>
            </a:pPr>
            <a:r>
              <a:rPr lang="en-US" sz="2200" dirty="0"/>
              <a:t>	C. 8 to 11 inches</a:t>
            </a:r>
          </a:p>
          <a:p>
            <a:pPr marL="0" indent="0">
              <a:buNone/>
            </a:pPr>
            <a:r>
              <a:rPr lang="en-US" sz="2200" dirty="0"/>
              <a:t>	D. 9 to 12 inches </a:t>
            </a: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1895879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Find Puppies for sale from trusted breeders . (n.d.). Puppies For Sale, Dogs For Sale From Trusted Dog Breeders. Retrieved July 2, 2014, from http://www.nextdaypets.com</a:t>
            </a:r>
          </a:p>
          <a:p>
            <a:r>
              <a:rPr lang="en-US" sz="2200" dirty="0"/>
              <a:t>Dogs. (n.d.). . Retrieved July 7, 2014, from http://www.pet-directory.net</a:t>
            </a:r>
          </a:p>
          <a:p>
            <a:r>
              <a:rPr lang="en-US" sz="2200" dirty="0"/>
              <a:t>Airedale Terrier Page. (n.d.). Airedale Terrier Page. Retrieved July 4, 2014, from https://www.akc.org/breeds/airedale_terrier/index.cfm</a:t>
            </a:r>
          </a:p>
          <a:p>
            <a:r>
              <a:rPr lang="en-US" sz="2200" dirty="0"/>
              <a:t>AKC Breeds by Group - Terrier Group. (n.d.). AKC Breeds by Group - Terrier Group. Retrieved July 3, 2014, from https://www.akc.org/breeds/terrier_group.cfm</a:t>
            </a:r>
          </a:p>
          <a:p>
            <a:r>
              <a:rPr lang="en-US" sz="2200" dirty="0"/>
              <a:t>AKC Breeds by Group - Toy Group. (n.d.). AKC Breeds by Group - Toy Group. Retrieved July 3, 2014, from https://www.akc.org/breeds/toy_group.cfm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3022549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AKC Breeds by Group - Hound Group. (n.d.). AKC Breeds by Group - Hound Group. Retrieved July 3, 2014, from http://www.akc.org/breeds/hound_group.cfm</a:t>
            </a:r>
          </a:p>
          <a:p>
            <a:r>
              <a:rPr lang="en-US" sz="2200" dirty="0"/>
              <a:t>AKC Breeds by Group - Working Group. (n.d.). AKC Breeds by Group - Working Group. Retrieved July 10, 2014, from http://www.akc.org/breeds/working_group.cfm</a:t>
            </a:r>
          </a:p>
          <a:p>
            <a:r>
              <a:rPr lang="en-US" sz="2200" dirty="0"/>
              <a:t>AKC Breeds by Group - Non-Sporting Group. (n.d.). AKC Breeds by Group - Non-Sporting Group. Retrieved July 10, 2014, from http://www.akc.org/breeds/non-sporting_group.cfm</a:t>
            </a:r>
          </a:p>
          <a:p>
            <a:r>
              <a:rPr lang="en-US" sz="2200" dirty="0"/>
              <a:t>AKC Breeds by Group - Herding Group. (n.d.). AKC Breeds by Group - Herding Group. Retrieved July 10, 2014, from http://www.akc.org/breeds/herding_group.cfm</a:t>
            </a:r>
          </a:p>
          <a:p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4807625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AKC Breeds by Group - Miscellaneous Class. (n.d.). AKC Breeds by Group - Miscellaneous Class. Retrieved July 10, 2014, from http://www.akc.org/breeds/miscellaneous_class.cfm</a:t>
            </a:r>
          </a:p>
          <a:p>
            <a:r>
              <a:rPr lang="en-US" sz="2200" dirty="0"/>
              <a:t>AKC Breeds by Group - Sporting Group. (n.d.). AKC Breeds by Group - Sporting Group. Retrieved July 10, 2014, from http://www.akc.org/breeds/sporting_group.cfm</a:t>
            </a:r>
          </a:p>
          <a:p>
            <a:r>
              <a:rPr lang="en-US" sz="2200" dirty="0"/>
              <a:t>Dog Breeds. (n.d.). . Retrieved July 3, 2014, from http://www.woofipedia.com/discover/breeds</a:t>
            </a:r>
          </a:p>
          <a:p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6812144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457200" indent="-114300" algn="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000" b="1" dirty="0">
              <a:solidFill>
                <a:srgbClr val="000000"/>
              </a:solidFill>
            </a:endParaRPr>
          </a:p>
          <a:p>
            <a:pPr marL="457200" indent="-114300" algn="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000" b="1" dirty="0">
              <a:solidFill>
                <a:srgbClr val="000000"/>
              </a:solidFill>
            </a:endParaRPr>
          </a:p>
          <a:p>
            <a:pPr marL="457200" indent="-114300" algn="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000" b="1" dirty="0">
              <a:solidFill>
                <a:srgbClr val="000000"/>
              </a:solidFill>
            </a:endParaRPr>
          </a:p>
          <a:p>
            <a:pPr marL="457200" indent="-114300" algn="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000" b="1" dirty="0">
              <a:solidFill>
                <a:srgbClr val="000000"/>
              </a:solidFill>
            </a:endParaRPr>
          </a:p>
          <a:p>
            <a:pPr marL="457200" indent="-114300" algn="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000" b="1" dirty="0">
              <a:solidFill>
                <a:srgbClr val="000000"/>
              </a:solidFill>
            </a:endParaRPr>
          </a:p>
          <a:p>
            <a:pPr marL="457200" indent="-114300" algn="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000" b="1" dirty="0">
              <a:solidFill>
                <a:srgbClr val="000000"/>
              </a:solidFill>
            </a:endParaRPr>
          </a:p>
          <a:p>
            <a:pPr marL="457200" indent="-114300" algn="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000" b="1" dirty="0">
              <a:solidFill>
                <a:srgbClr val="000000"/>
              </a:solidFill>
            </a:endParaRPr>
          </a:p>
          <a:p>
            <a:pPr marL="457200" indent="-114300" algn="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000" b="1" dirty="0">
              <a:solidFill>
                <a:srgbClr val="000000"/>
              </a:solidFill>
            </a:endParaRPr>
          </a:p>
          <a:p>
            <a:pPr marL="457200" indent="-114300" algn="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000" b="1" dirty="0">
              <a:solidFill>
                <a:srgbClr val="000000"/>
              </a:solidFill>
            </a:endParaRPr>
          </a:p>
          <a:p>
            <a:pPr marL="457200" indent="-114300" algn="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000" b="1" dirty="0">
              <a:solidFill>
                <a:srgbClr val="000000"/>
              </a:solidFill>
            </a:endParaRPr>
          </a:p>
          <a:p>
            <a:pPr marL="457200" indent="-114300" algn="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000" b="1" dirty="0">
              <a:solidFill>
                <a:srgbClr val="000000"/>
              </a:solidFill>
            </a:endParaRPr>
          </a:p>
          <a:p>
            <a:pPr marL="457200" indent="-114300" algn="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000" b="1" dirty="0">
              <a:solidFill>
                <a:srgbClr val="000000"/>
              </a:solidFill>
            </a:endParaRPr>
          </a:p>
          <a:p>
            <a:pPr marL="457200" indent="-114300" algn="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000" b="1" dirty="0">
              <a:solidFill>
                <a:srgbClr val="000000"/>
              </a:solidFill>
            </a:endParaRPr>
          </a:p>
          <a:p>
            <a:pPr marL="457200" indent="-114300" algn="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000" b="1" dirty="0">
                <a:solidFill>
                  <a:srgbClr val="000000"/>
                </a:solidFill>
              </a:rPr>
              <a:t>Executive Producer</a:t>
            </a:r>
          </a:p>
          <a:p>
            <a:pPr marL="457200" indent="-114300" algn="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000" dirty="0">
                <a:solidFill>
                  <a:srgbClr val="000000"/>
                </a:solidFill>
              </a:rPr>
              <a:t>Gordon W. Davis, Ph.D.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/>
          </a:p>
        </p:txBody>
      </p:sp>
      <p:sp>
        <p:nvSpPr>
          <p:cNvPr id="272388" name="Content Placeholder 5"/>
          <p:cNvSpPr txBox="1">
            <a:spLocks/>
          </p:cNvSpPr>
          <p:nvPr/>
        </p:nvSpPr>
        <p:spPr bwMode="auto">
          <a:xfrm>
            <a:off x="457200" y="1295400"/>
            <a:ext cx="3824288" cy="503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>
              <a:buFont typeface="Arial" charset="0"/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eaLnBrk="0"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>
              <a:buFont typeface="Arial" charset="0"/>
              <a:buChar char="•"/>
              <a:defRPr sz="2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>
              <a:buFont typeface="Arial" charset="0"/>
              <a:buChar char="–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457200" eaLnBrk="1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charset="0"/>
              <a:buNone/>
            </a:pPr>
            <a:r>
              <a:rPr lang="en-US" altLang="en-US" sz="2000" b="1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Production Coordinator</a:t>
            </a:r>
          </a:p>
          <a:p>
            <a:pPr defTabSz="457200" eaLnBrk="1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charset="0"/>
              <a:buNone/>
            </a:pPr>
            <a:r>
              <a:rPr lang="en-US" altLang="en-US" sz="200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John L. Hawley</a:t>
            </a:r>
          </a:p>
          <a:p>
            <a:pPr defTabSz="457200" eaLnBrk="1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charset="0"/>
              <a:buNone/>
            </a:pPr>
            <a:endParaRPr lang="en-US" altLang="en-US" sz="2000" dirty="0">
              <a:solidFill>
                <a:srgbClr val="000000"/>
              </a:solidFill>
              <a:ea typeface="Arial Unicode MS" pitchFamily="34" charset="-128"/>
              <a:cs typeface="Arial Unicode MS" pitchFamily="34" charset="-128"/>
            </a:endParaRPr>
          </a:p>
          <a:p>
            <a:pPr defTabSz="457200" eaLnBrk="1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charset="0"/>
              <a:buNone/>
            </a:pPr>
            <a:r>
              <a:rPr lang="en-US" altLang="en-US" sz="2000" b="1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Graphic Designer</a:t>
            </a:r>
          </a:p>
          <a:p>
            <a:pPr defTabSz="457200" eaLnBrk="1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charset="0"/>
              <a:buNone/>
            </a:pPr>
            <a:r>
              <a:rPr lang="en-US" altLang="en-US" sz="200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Melody Rowell</a:t>
            </a:r>
          </a:p>
          <a:p>
            <a:pPr defTabSz="457200" eaLnBrk="1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charset="0"/>
              <a:buNone/>
            </a:pPr>
            <a:endParaRPr lang="en-US" altLang="en-US" sz="2000" dirty="0">
              <a:solidFill>
                <a:srgbClr val="000000"/>
              </a:solidFill>
              <a:ea typeface="Arial Unicode MS" pitchFamily="34" charset="-128"/>
              <a:cs typeface="Arial Unicode MS" pitchFamily="34" charset="-128"/>
            </a:endParaRPr>
          </a:p>
          <a:p>
            <a:pPr defTabSz="457200" eaLnBrk="1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charset="0"/>
              <a:buNone/>
            </a:pPr>
            <a:r>
              <a:rPr lang="en-US" altLang="en-US" sz="2000" b="1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Technical Writer</a:t>
            </a:r>
          </a:p>
          <a:p>
            <a:pPr defTabSz="457200" eaLnBrk="1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charset="0"/>
              <a:buNone/>
            </a:pPr>
            <a:r>
              <a:rPr lang="en-US" altLang="en-US" sz="200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Jessica Odom</a:t>
            </a:r>
          </a:p>
          <a:p>
            <a:pPr defTabSz="457200" eaLnBrk="1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charset="0"/>
              <a:buNone/>
            </a:pPr>
            <a:endParaRPr lang="en-US" altLang="en-US" sz="2000" dirty="0">
              <a:solidFill>
                <a:srgbClr val="000000"/>
              </a:solidFill>
              <a:ea typeface="Arial Unicode MS" pitchFamily="34" charset="-128"/>
              <a:cs typeface="Arial Unicode MS" pitchFamily="34" charset="-128"/>
            </a:endParaRPr>
          </a:p>
          <a:p>
            <a:pPr defTabSz="457200" eaLnBrk="1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charset="0"/>
              <a:buNone/>
            </a:pPr>
            <a:endParaRPr lang="en-US" altLang="en-US" sz="2000" dirty="0">
              <a:solidFill>
                <a:srgbClr val="000000"/>
              </a:solidFill>
              <a:ea typeface="Arial Unicode MS" pitchFamily="34" charset="-128"/>
              <a:cs typeface="Arial Unicode MS" pitchFamily="34" charset="-128"/>
            </a:endParaRPr>
          </a:p>
          <a:p>
            <a:pPr defTabSz="457200" eaLnBrk="1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charset="0"/>
              <a:buNone/>
            </a:pPr>
            <a:endParaRPr lang="en-US" altLang="en-US" sz="2000" dirty="0">
              <a:solidFill>
                <a:srgbClr val="000000"/>
              </a:solidFill>
              <a:ea typeface="Arial Unicode MS" pitchFamily="34" charset="-128"/>
              <a:cs typeface="Arial Unicode MS" pitchFamily="34" charset="-128"/>
            </a:endParaRPr>
          </a:p>
          <a:p>
            <a:pPr defTabSz="457200" eaLnBrk="1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charset="0"/>
              <a:buNone/>
            </a:pPr>
            <a:endParaRPr lang="en-US" altLang="en-US" sz="2000" dirty="0">
              <a:solidFill>
                <a:srgbClr val="000000"/>
              </a:solidFill>
              <a:ea typeface="Arial Unicode MS" pitchFamily="34" charset="-128"/>
              <a:cs typeface="Arial Unicode MS" pitchFamily="34" charset="-128"/>
            </a:endParaRPr>
          </a:p>
          <a:p>
            <a:pPr defTabSz="457200" eaLnBrk="1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charset="0"/>
              <a:buNone/>
            </a:pPr>
            <a:endParaRPr lang="en-US" altLang="en-US" sz="2000" dirty="0">
              <a:solidFill>
                <a:srgbClr val="000000"/>
              </a:solidFill>
              <a:ea typeface="Arial Unicode MS" pitchFamily="34" charset="-128"/>
              <a:cs typeface="Arial Unicode MS" pitchFamily="34" charset="-128"/>
            </a:endParaRPr>
          </a:p>
          <a:p>
            <a:pPr defTabSz="457200" eaLnBrk="1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charset="0"/>
              <a:buNone/>
            </a:pPr>
            <a:endParaRPr lang="en-US" altLang="en-US" sz="2000" dirty="0">
              <a:solidFill>
                <a:srgbClr val="000000"/>
              </a:solidFill>
              <a:ea typeface="Arial Unicode MS" pitchFamily="34" charset="-128"/>
              <a:cs typeface="Arial Unicode MS" pitchFamily="34" charset="-128"/>
            </a:endParaRPr>
          </a:p>
          <a:p>
            <a:pPr defTabSz="457200" eaLnBrk="1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charset="0"/>
              <a:buNone/>
            </a:pPr>
            <a:r>
              <a:rPr lang="en-US" altLang="en-US" sz="2000" b="1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V.P. of Brand Management</a:t>
            </a:r>
          </a:p>
          <a:p>
            <a:pPr defTabSz="457200" eaLnBrk="1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charset="0"/>
              <a:buNone/>
            </a:pPr>
            <a:r>
              <a:rPr lang="en-US" altLang="en-US" sz="200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Clayton Franklin</a:t>
            </a:r>
          </a:p>
          <a:p>
            <a:pPr defTabSz="457200" eaLnBrk="1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charset="0"/>
              <a:buNone/>
            </a:pPr>
            <a:endParaRPr lang="en-US" altLang="en-US" sz="2000" dirty="0">
              <a:solidFill>
                <a:srgbClr val="000000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72389" name="Rectangle 13"/>
          <p:cNvSpPr>
            <a:spLocks noChangeArrowheads="1"/>
          </p:cNvSpPr>
          <p:nvPr/>
        </p:nvSpPr>
        <p:spPr bwMode="auto">
          <a:xfrm>
            <a:off x="2940050" y="5830888"/>
            <a:ext cx="32766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© MMXIV</a:t>
            </a:r>
          </a:p>
          <a:p>
            <a:pPr algn="ctr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CEV Multimedia, Ltd.</a:t>
            </a:r>
          </a:p>
        </p:txBody>
      </p:sp>
    </p:spTree>
    <p:extLst>
      <p:ext uri="{BB962C8B-B14F-4D97-AF65-F5344CB8AC3E}">
        <p14:creationId xmlns:p14="http://schemas.microsoft.com/office/powerpoint/2010/main" val="37207436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German Shepherd Behavior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Is characterized by the                             following: 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adaptable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energetic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strong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high endurance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hard working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loyal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fearless</a:t>
            </a: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8194" name="Picture 2" descr="\\CEV-SHAREPOINT\Shares\Current Productions\0 READY FOR ERG\CEV70528 BREEDS OF COMPANION ANIMALS\RAW PowerPoint\Photos\shutterstock_6942926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59" t="24686" b="-253"/>
          <a:stretch/>
        </p:blipFill>
        <p:spPr bwMode="auto">
          <a:xfrm>
            <a:off x="5988724" y="1447800"/>
            <a:ext cx="2622804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4340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Old English Sheepdogs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Weigh 60 to 100 pounds and measure 21 inches in height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Grow thick and insulating hair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Produce coats which are gray, grizzle, blue or blue merle with                                               or without white                                         markings 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Enjoy working with their                                           owners in rural settings </a:t>
            </a:r>
          </a:p>
        </p:txBody>
      </p:sp>
      <p:pic>
        <p:nvPicPr>
          <p:cNvPr id="9218" name="Picture 2" descr="\\CEV-SHAREPOINT\Shares\Current Productions\0 READY FOR ERG\CEV70528 BREEDS OF COMPANION ANIMALS\RAW PowerPoint\Photos\shutterstock_2522759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2"/>
          <a:stretch/>
        </p:blipFill>
        <p:spPr bwMode="auto">
          <a:xfrm>
            <a:off x="5383609" y="3687288"/>
            <a:ext cx="3224022" cy="271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8123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Old English Sheepdog Behavior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Is characterized by the                             following: 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adaptable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energetic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strong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smart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gentle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intelligent 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hard working </a:t>
            </a:r>
          </a:p>
          <a:p>
            <a:pPr lvl="1" eaLnBrk="1" hangingPunct="1"/>
            <a:endParaRPr lang="en-US" altLang="en-US" dirty="0">
              <a:latin typeface="Arial" charset="0"/>
              <a:cs typeface="Arial" charset="0"/>
            </a:endParaRPr>
          </a:p>
          <a:p>
            <a:pPr lvl="1" eaLnBrk="1" hangingPunct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10242" name="Picture 2" descr="\\CEV-SHAREPOINT\Shares\Current Productions\0 READY FOR ERG\CEV70528 BREEDS OF COMPANION ANIMALS\RAW PowerPoint\Photos\shutterstock_18836536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5"/>
          <a:stretch/>
        </p:blipFill>
        <p:spPr bwMode="auto">
          <a:xfrm>
            <a:off x="5688281" y="1447800"/>
            <a:ext cx="2853046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5457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Welsh Corgi, Cardigans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Weigh 25 to 38 pounds and measure 10.5 to 12.5 inches in height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Grow straight, medium length hair which can be sable, red, brindle, black, blue merle, black and tan or black and brindle in color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May have white                                        markings</a:t>
            </a: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13314" name="Picture 2" descr="\\CEV-SHAREPOINT\Shares\Current Productions\0 READY FOR ERG\CEV70528 BREEDS OF COMPANION ANIMALS\RAW PowerPoint\Photos\shutterstock_14291609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060" y="3810000"/>
            <a:ext cx="3883165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8592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/>
              <a:t>Welsh Corgi, Cardigans Behavior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Is characterized by the following: 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strong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fast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loyal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affectionate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highly intelligent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courageous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devoted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aggressive toward                                      other dogs</a:t>
            </a: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14338" name="Picture 2" descr="\\CEV-SHAREPOINT\Shares\Current Productions\0 READY FOR ERG\CEV70528 BREEDS OF COMPANION ANIMALS\RAW PowerPoint\Photos\shutterstock_15646733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57" r="20563"/>
          <a:stretch/>
        </p:blipFill>
        <p:spPr bwMode="auto">
          <a:xfrm>
            <a:off x="4876800" y="2743200"/>
            <a:ext cx="3565842" cy="270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8930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Welsh Corgi, Pembroke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Weigh 25 to 27 pounds                                              and measure 10 to 12                                          inches in height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Grow straight, medium                                            length hair which can be                                         sable, fawn, red or black                                          and tan in color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May or may not have white markings on coat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  <a:hlinkClick r:id="rId3"/>
              </a:rPr>
              <a:t>https://www.youtube.com/watch?v=f5KyMNDJE6o</a:t>
            </a:r>
            <a:r>
              <a:rPr lang="en-US" altLang="en-US" dirty="0">
                <a:latin typeface="Arial" charset="0"/>
                <a:cs typeface="Arial" charset="0"/>
              </a:rPr>
              <a:t> </a:t>
            </a: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15362" name="Picture 2" descr="\\CEV-SHAREPOINT\Shares\Current Productions\0 READY FOR ERG\CEV70528 BREEDS OF COMPANION ANIMALS\RAW PowerPoint\Photos\shutterstock_182362478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2" b="3623"/>
          <a:stretch/>
        </p:blipFill>
        <p:spPr bwMode="auto">
          <a:xfrm>
            <a:off x="5562600" y="1371600"/>
            <a:ext cx="3025406" cy="318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4975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/>
              <a:t>Welsh Corgi, Pembroke Behavior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Is characterized by the following: 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athletic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dependable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loyal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obedient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devoted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outgoing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over protective                                                                      of family and                                                    territory</a:t>
            </a: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16386" name="Picture 2" descr="\\CEV-SHAREPOINT\Shares\Current Productions\0 READY FOR ERG\CEV70528 BREEDS OF COMPANION ANIMALS\RAW PowerPoint\Photos\shutterstock_10319921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01" b="7228"/>
          <a:stretch/>
        </p:blipFill>
        <p:spPr bwMode="auto">
          <a:xfrm>
            <a:off x="3798061" y="3581400"/>
            <a:ext cx="4815508" cy="236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478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Dogs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Are categorized into the following breed groups: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herding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working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hound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sporting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non-sporting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terrier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toy</a:t>
            </a: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4506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Jackson Stubbington!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2667000" cy="3557778"/>
          </a:xfrm>
          <a:prstGeom prst="rect">
            <a:avLst/>
          </a:prstGeom>
          <a:noFill/>
        </p:spPr>
      </p:pic>
      <p:pic>
        <p:nvPicPr>
          <p:cNvPr id="1028" name="Picture 4" descr="Aloha Snoopy!!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0"/>
            <a:ext cx="3657600" cy="2743201"/>
          </a:xfrm>
          <a:prstGeom prst="rect">
            <a:avLst/>
          </a:prstGeom>
          <a:noFill/>
        </p:spPr>
      </p:pic>
      <p:pic>
        <p:nvPicPr>
          <p:cNvPr id="1030" name="Picture 6" descr="Corgeou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9800" y="-1"/>
            <a:ext cx="3124200" cy="4164185"/>
          </a:xfrm>
          <a:prstGeom prst="rect">
            <a:avLst/>
          </a:prstGeom>
          <a:noFill/>
        </p:spPr>
      </p:pic>
      <p:pic>
        <p:nvPicPr>
          <p:cNvPr id="1032" name="Picture 8" descr="Corgi plank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90800" y="2514600"/>
            <a:ext cx="3454400" cy="2590800"/>
          </a:xfrm>
          <a:prstGeom prst="rect">
            <a:avLst/>
          </a:prstGeom>
          <a:noFill/>
        </p:spPr>
      </p:pic>
      <p:pic>
        <p:nvPicPr>
          <p:cNvPr id="1034" name="Picture 10" descr="Belly rub ?!?!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3505200"/>
            <a:ext cx="2590800" cy="3533852"/>
          </a:xfrm>
          <a:prstGeom prst="rect">
            <a:avLst/>
          </a:prstGeom>
          <a:noFill/>
        </p:spPr>
      </p:pic>
      <p:pic>
        <p:nvPicPr>
          <p:cNvPr id="1036" name="Picture 12" descr="The 30 Greatest Moments In The History Of Cute (via BuzzFeed)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05600" y="3608100"/>
            <a:ext cx="2438400" cy="3249900"/>
          </a:xfrm>
          <a:prstGeom prst="rect">
            <a:avLst/>
          </a:prstGeom>
          <a:noFill/>
        </p:spPr>
      </p:pic>
      <p:pic>
        <p:nvPicPr>
          <p:cNvPr id="1038" name="Picture 14" descr="A baby Corgi in the snow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90800" y="4835961"/>
            <a:ext cx="2057400" cy="2022039"/>
          </a:xfrm>
          <a:prstGeom prst="rect">
            <a:avLst/>
          </a:prstGeom>
          <a:noFill/>
        </p:spPr>
      </p:pic>
      <p:pic>
        <p:nvPicPr>
          <p:cNvPr id="1040" name="Picture 16" descr="Corgi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648200" y="4648200"/>
            <a:ext cx="2057400" cy="241127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 bwMode="auto">
          <a:xfrm>
            <a:off x="-1066800" y="3200400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r>
              <a:rPr lang="en-US" b="1" dirty="0"/>
              <a:t>Working Dogs</a:t>
            </a:r>
          </a:p>
        </p:txBody>
      </p:sp>
      <p:sp>
        <p:nvSpPr>
          <p:cNvPr id="5" name="Rectangle 1"/>
          <p:cNvSpPr txBox="1">
            <a:spLocks noChangeArrowheads="1"/>
          </p:cNvSpPr>
          <p:nvPr/>
        </p:nvSpPr>
        <p:spPr bwMode="auto">
          <a:xfrm>
            <a:off x="1219200" y="1120775"/>
            <a:ext cx="77724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 lnSpcReduction="2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Aft>
                <a:spcPts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en-US" altLang="en-US" sz="6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Breeds of Companion Animals: Dogs</a:t>
            </a:r>
          </a:p>
        </p:txBody>
      </p:sp>
    </p:spTree>
    <p:extLst>
      <p:ext uri="{BB962C8B-B14F-4D97-AF65-F5344CB8AC3E}">
        <p14:creationId xmlns:p14="http://schemas.microsoft.com/office/powerpoint/2010/main" val="2563462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Working Dogs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Are bred to do work such as pull sleds, make water rescues and protect property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Include the following breeds: 	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Alaskan Malamute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Bernese Mountain Dog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Boxers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Doberman Pinscher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Mastiff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Rottweiler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Siberian Husky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Saint Bernard</a:t>
            </a: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</p:txBody>
      </p:sp>
      <p:sp>
        <p:nvSpPr>
          <p:cNvPr id="29709" name="AutoShape 24" descr="portrait of the dog Neapolitan Mastiff - stock photo"/>
          <p:cNvSpPr>
            <a:spLocks noChangeAspect="1" noChangeArrowheads="1"/>
          </p:cNvSpPr>
          <p:nvPr/>
        </p:nvSpPr>
        <p:spPr bwMode="auto">
          <a:xfrm>
            <a:off x="63500" y="-127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 altLang="en-US" dirty="0">
              <a:solidFill>
                <a:prstClr val="black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20054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Alaskan Malamute 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Males weigh 85 pounds and measure 25 inches in height</a:t>
            </a:r>
          </a:p>
          <a:p>
            <a:r>
              <a:rPr lang="en-US" altLang="en-US" dirty="0">
                <a:latin typeface="Arial" charset="0"/>
                <a:cs typeface="Arial" charset="0"/>
              </a:rPr>
              <a:t>Females weigh 75 pounds and measure 23 inches in height </a:t>
            </a:r>
          </a:p>
          <a:p>
            <a:r>
              <a:rPr lang="en-US" altLang="en-US" dirty="0">
                <a:latin typeface="Arial" charset="0"/>
                <a:cs typeface="Arial" charset="0"/>
              </a:rPr>
              <a:t>Grow thick and                                       coarse coats with                                                     gray, white and                                                         other color                                              combinations and                                        marks </a:t>
            </a:r>
          </a:p>
        </p:txBody>
      </p:sp>
      <p:pic>
        <p:nvPicPr>
          <p:cNvPr id="17410" name="Picture 2" descr="\\CEV-SHAREPOINT\Shares\Current Productions\0 READY FOR ERG\CEV70528 BREEDS OF COMPANION ANIMALS\RAW PowerPoint\Photos\shutterstock_6534058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200400"/>
            <a:ext cx="3997378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727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Alaskan Malamute Behavior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Is characterized by the following: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athletic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affectionate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loyal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playful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dignified 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active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strong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18434" name="Picture 2" descr="\\CEV-SHAREPOINT\Shares\Current Productions\0 READY FOR ERG\CEV70528 BREEDS OF COMPANION ANIMALS\RAW PowerPoint\Photos\shutterstock_2667499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503" y="2819400"/>
            <a:ext cx="4285937" cy="2846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210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Burnese Mountain Dogs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Weigh 80 to 100 pounds and measure 23 to 28 inches in height </a:t>
            </a:r>
          </a:p>
          <a:p>
            <a:r>
              <a:rPr lang="en-US" altLang="en-US" dirty="0">
                <a:latin typeface="Arial" charset="0"/>
                <a:cs typeface="Arial" charset="0"/>
              </a:rPr>
              <a:t>Grow a long silky coat which is tri-colored, with areas of black, rust and white </a:t>
            </a:r>
          </a:p>
        </p:txBody>
      </p:sp>
      <p:pic>
        <p:nvPicPr>
          <p:cNvPr id="19458" name="Picture 2" descr="\\CEV-SHAREPOINT\Shares\Current Productions\0 READY FOR ERG\CEV70528 BREEDS OF COMPANION ANIMALS\RAW PowerPoint\Photos\shutterstock_12145649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435827"/>
            <a:ext cx="4267200" cy="294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841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Burnese Mountain Dog Behavior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Is characterized by the following: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hardy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calm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inactive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good-natured 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intelligence 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strength 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confident 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20482" name="Picture 2" descr="\\CEV-SHAREPOINT\Shares\Current Productions\0 READY FOR ERG\CEV70528 BREEDS OF COMPANION ANIMALS\RAW PowerPoint\Photos\shutterstock_150327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895600"/>
            <a:ext cx="4651959" cy="309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095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altLang="en-US" dirty="0"/>
            </a:br>
            <a:r>
              <a:rPr lang="en-US" altLang="en-US" dirty="0"/>
              <a:t>Boxer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Males weigh 65 to 80 pounds and measure 22 to 25 inches in height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Females weigh 50 to 65 pounds and measure 21to 24 inches in height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Grow short hair                                                  which is fawn and                                                      brindle colored</a:t>
            </a: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21506" name="Picture 2" descr="\\CEV-SHAREPOINT\Shares\Current Productions\0 READY FOR ERG\CEV70528 BREEDS OF COMPANION ANIMALS\RAW PowerPoint\Photos\shutterstock_9693838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3" t="11549"/>
          <a:stretch/>
        </p:blipFill>
        <p:spPr bwMode="auto">
          <a:xfrm>
            <a:off x="4419600" y="3505200"/>
            <a:ext cx="3872345" cy="269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2052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Boxer Behavior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Is characterized by                                                  the following: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loyal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strong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energetic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courageous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loving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intelligent</a:t>
            </a: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22530" name="Picture 2" descr="\\CEV-SHAREPOINT\Shares\Current Productions\0 READY FOR ERG\CEV70528 BREEDS OF COMPANION ANIMALS\RAW PowerPoint\Photos\shutterstock_10079227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8" t="9291"/>
          <a:stretch/>
        </p:blipFill>
        <p:spPr bwMode="auto">
          <a:xfrm>
            <a:off x="4724400" y="1600200"/>
            <a:ext cx="3695075" cy="261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4988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Doberman Pinschers 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Weigh 66 to 88 pounds and measure 24 to 28 inches</a:t>
            </a:r>
          </a:p>
          <a:p>
            <a:r>
              <a:rPr lang="en-US" altLang="en-US" dirty="0">
                <a:latin typeface="Arial" charset="0"/>
                <a:cs typeface="Arial" charset="0"/>
              </a:rPr>
              <a:t>Grow a short, shiny and hard coat which can be black, red, blue or fawn </a:t>
            </a:r>
          </a:p>
        </p:txBody>
      </p:sp>
      <p:pic>
        <p:nvPicPr>
          <p:cNvPr id="23554" name="Picture 2" descr="\\CEV-SHAREPOINT\Shares\Current Productions\0 READY FOR ERG\CEV70528 BREEDS OF COMPANION ANIMALS\RAW PowerPoint\Photos\shutterstock_19719281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350" y="3398630"/>
            <a:ext cx="4464050" cy="297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85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1066800" y="3200400"/>
            <a:ext cx="9144000" cy="1470025"/>
          </a:xfrm>
        </p:spPr>
        <p:txBody>
          <a:bodyPr/>
          <a:lstStyle/>
          <a:p>
            <a:pPr algn="r"/>
            <a:r>
              <a:rPr lang="en-US" b="1" dirty="0"/>
              <a:t>Herding Dogs</a:t>
            </a:r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1219200" y="1120775"/>
            <a:ext cx="77724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 lnSpcReduction="2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Aft>
                <a:spcPts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en-US" altLang="en-US" sz="6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Breeds of Companion Animals: Dogs</a:t>
            </a:r>
          </a:p>
        </p:txBody>
      </p:sp>
    </p:spTree>
    <p:extLst>
      <p:ext uri="{BB962C8B-B14F-4D97-AF65-F5344CB8AC3E}">
        <p14:creationId xmlns:p14="http://schemas.microsoft.com/office/powerpoint/2010/main" val="1967515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Doberman Pinscher Behavior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Is characterized by the following: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alert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fearless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loyal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trainable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active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energetic </a:t>
            </a:r>
          </a:p>
        </p:txBody>
      </p:sp>
      <p:pic>
        <p:nvPicPr>
          <p:cNvPr id="24578" name="Picture 2" descr="\\CEV-SHAREPOINT\Shares\Current Productions\0 READY FOR ERG\CEV70528 BREEDS OF COMPANION ANIMALS\RAW PowerPoint\Photos\shutterstock_14717261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7"/>
          <a:stretch/>
        </p:blipFill>
        <p:spPr bwMode="auto">
          <a:xfrm>
            <a:off x="4370118" y="2286000"/>
            <a:ext cx="3935681" cy="318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821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Mastiff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Males weigh 150 to 200                                                pounds and measure                                30 inches</a:t>
            </a:r>
          </a:p>
          <a:p>
            <a:r>
              <a:rPr lang="en-US" altLang="en-US" dirty="0">
                <a:latin typeface="Arial" charset="0"/>
                <a:cs typeface="Arial" charset="0"/>
              </a:rPr>
              <a:t>Females weigh 150 to                                                200 pounds and measure                                            27 inches</a:t>
            </a:r>
          </a:p>
          <a:p>
            <a:r>
              <a:rPr lang="en-US" altLang="en-US" dirty="0">
                <a:latin typeface="Arial" charset="0"/>
                <a:cs typeface="Arial" charset="0"/>
              </a:rPr>
              <a:t>Grow a short coat which                                       can be fawn, apricot                                          or brindle 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25602" name="Picture 2" descr="\\CEV-SHAREPOINT\Shares\Current Productions\0 READY FOR ERG\CEV70528 BREEDS OF COMPANION ANIMALS\RAW PowerPoint\Photos\shutterstock_16517858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1" t="8254" b="8127"/>
          <a:stretch/>
        </p:blipFill>
        <p:spPr bwMode="auto">
          <a:xfrm>
            <a:off x="5638800" y="1447798"/>
            <a:ext cx="2912732" cy="366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4131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Mastiff Behavior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Include the following characteristics: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courageous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dignified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good-natured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docile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active 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fearless</a:t>
            </a:r>
          </a:p>
        </p:txBody>
      </p:sp>
      <p:pic>
        <p:nvPicPr>
          <p:cNvPr id="26626" name="Picture 2" descr="\\CEV-SHAREPOINT\Shares\Current Productions\0 READY FOR ERG\CEV70528 BREEDS OF COMPANION ANIMALS\RAW PowerPoint\Photos\shutterstock_12557363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1" t="11962"/>
          <a:stretch/>
        </p:blipFill>
        <p:spPr bwMode="auto">
          <a:xfrm>
            <a:off x="4572000" y="3246700"/>
            <a:ext cx="4038600" cy="309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646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altLang="en-US" dirty="0"/>
            </a:br>
            <a:r>
              <a:rPr lang="en-US" altLang="en-US" dirty="0"/>
              <a:t>Rottweiler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Males weigh 85 to135                                            pounds and measure 24                                    to 27 inches in height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Females weigh 80 to 100                                   pounds and measure 22                                         to 25 inches in height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Grow short to medium                                    length hair which is black                                      with tan to bright rust colored markings</a:t>
            </a: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27650" name="Picture 2" descr="C:\Users\angela\Desktop\Dog Photos\shutterstock_14301145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10" r="9136"/>
          <a:stretch/>
        </p:blipFill>
        <p:spPr bwMode="auto">
          <a:xfrm>
            <a:off x="5711248" y="1429987"/>
            <a:ext cx="2899352" cy="367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9082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Rottweiler Behavior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Is characterized by the following:	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dignified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slow to anger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natural guarding instincts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great courage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obedient</a:t>
            </a: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28674" name="Picture 2" descr="C:\Users\angela\Desktop\Dog Photos\shutterstock_19093190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438287"/>
            <a:ext cx="4419600" cy="291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2108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Siberian Huskies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Weigh 35 to 60 pounds and measure 20 to 23.5 inches in height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Grow a short to medium length double coat which can be any color of black to white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May have brown                                                  eyes, blue eyes, or                                                     one of each</a:t>
            </a: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32770" name="Picture 2" descr="\\CEV-SHAREPOINT\Shares\Current Productions\0 READY FOR ERG\CEV70528 BREEDS OF COMPANION ANIMALS\RAW PowerPoint\Photos\shutterstock_17856558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" t="5733" r="16505"/>
          <a:stretch/>
        </p:blipFill>
        <p:spPr bwMode="auto">
          <a:xfrm>
            <a:off x="4833257" y="3455718"/>
            <a:ext cx="3724698" cy="294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267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Siberian Husky Behavior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Is characterized by the following:	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intelligent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eager to please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highly energetic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friendly to humans</a:t>
            </a: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29698" name="Picture 2" descr="C:\Users\angela\Desktop\Dog Photos\shutterstock_6354728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057400"/>
            <a:ext cx="3148012" cy="429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9212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Saint Bernards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Weigh 110 to 200 pounds and measure 24 to 28 inches in height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Have both a rough and smooth variety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rough variety has a medium length double coat straight or slightly wavy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smooth variety has a dense double coat which is short 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May be red with                                         white markings or                                                       white with red                                markings</a:t>
            </a: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30722" name="Picture 2" descr="C:\Users\angela\Desktop\Dog Photos\shutterstock_16292571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66" b="5950"/>
          <a:stretch/>
        </p:blipFill>
        <p:spPr bwMode="auto">
          <a:xfrm>
            <a:off x="4235450" y="4419600"/>
            <a:ext cx="437515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7160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Saint Bernard Behavior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Is characterized by the following:	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gentle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tolerant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does not fawn over strangers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excessively shy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may bite out of fear</a:t>
            </a: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31746" name="Picture 2" descr="C:\Users\angela\Desktop\Dog Photos\shutterstock_3754554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20" r="12961" b="14887"/>
          <a:stretch/>
        </p:blipFill>
        <p:spPr bwMode="auto">
          <a:xfrm>
            <a:off x="4648200" y="4126675"/>
            <a:ext cx="3849584" cy="222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4292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 bwMode="auto">
          <a:xfrm>
            <a:off x="-1066800" y="3200400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r>
              <a:rPr lang="en-US" b="1" dirty="0"/>
              <a:t>Hound Dogs</a:t>
            </a:r>
          </a:p>
        </p:txBody>
      </p:sp>
      <p:sp>
        <p:nvSpPr>
          <p:cNvPr id="5" name="Rectangle 1"/>
          <p:cNvSpPr txBox="1">
            <a:spLocks noChangeArrowheads="1"/>
          </p:cNvSpPr>
          <p:nvPr/>
        </p:nvSpPr>
        <p:spPr bwMode="auto">
          <a:xfrm>
            <a:off x="1219200" y="1120775"/>
            <a:ext cx="77724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 lnSpcReduction="2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Aft>
                <a:spcPts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en-US" altLang="en-US" sz="6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Breeds of Companion Animals: Dogs</a:t>
            </a:r>
          </a:p>
        </p:txBody>
      </p:sp>
    </p:spTree>
    <p:extLst>
      <p:ext uri="{BB962C8B-B14F-4D97-AF65-F5344CB8AC3E}">
        <p14:creationId xmlns:p14="http://schemas.microsoft.com/office/powerpoint/2010/main" val="1808558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Herding Dogs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Are born with the instinct to control the movement of animals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Include the following breeds: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Australian Cattle Dog (Blue or Red Heeler)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Australian Shepherd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Border Collie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German Shepherd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Old English Sheepdog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Pyrenean Shepard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Welsh Corgi, Cardigan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Welsh Corgi, Pembroke</a:t>
            </a: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5324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Hound Dogs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Are bred with a good sense of smell, high stamina and hunting performance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Include the following breeds:	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Afghan Hound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Basenji 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Beagle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Bloodhound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Dachshund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Greyhound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Rhodesian Ridgeback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Whippet</a:t>
            </a:r>
          </a:p>
          <a:p>
            <a:pPr lvl="1" eaLnBrk="1" hangingPunct="1"/>
            <a:endParaRPr lang="en-US" altLang="en-US" dirty="0">
              <a:latin typeface="Arial" charset="0"/>
              <a:cs typeface="Arial" charset="0"/>
            </a:endParaRP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6523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Afghan Hounds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Weigh 50 to 60 pounds and measure 25 to 27 inches in height </a:t>
            </a:r>
          </a:p>
          <a:p>
            <a:r>
              <a:rPr lang="en-US" dirty="0"/>
              <a:t>Grow long hair which comes in a variety of colors and patterns</a:t>
            </a:r>
          </a:p>
          <a:p>
            <a:r>
              <a:rPr lang="en-US" dirty="0"/>
              <a:t>Are one of the oldest                                                       known breeds,                                            pre-dating written                                       history </a:t>
            </a:r>
          </a:p>
          <a:p>
            <a:endParaRPr lang="en-US" dirty="0"/>
          </a:p>
        </p:txBody>
      </p:sp>
      <p:pic>
        <p:nvPicPr>
          <p:cNvPr id="5" name="Picture 3" descr="C:\Users\angela\Desktop\Dog Photos\shutterstock_16511107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3" r="24490"/>
          <a:stretch/>
        </p:blipFill>
        <p:spPr bwMode="auto">
          <a:xfrm>
            <a:off x="4724400" y="3505200"/>
            <a:ext cx="3805052" cy="286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1512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Afghan Hound Behavior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characterized by the following:</a:t>
            </a:r>
          </a:p>
          <a:p>
            <a:pPr lvl="1"/>
            <a:r>
              <a:rPr lang="en-US" dirty="0"/>
              <a:t>very active</a:t>
            </a:r>
          </a:p>
          <a:p>
            <a:pPr lvl="1"/>
            <a:r>
              <a:rPr lang="en-US" dirty="0"/>
              <a:t>fast</a:t>
            </a:r>
          </a:p>
          <a:p>
            <a:pPr lvl="1"/>
            <a:r>
              <a:rPr lang="en-US" dirty="0"/>
              <a:t>charming</a:t>
            </a:r>
          </a:p>
          <a:p>
            <a:pPr lvl="1"/>
            <a:r>
              <a:rPr lang="en-US" dirty="0"/>
              <a:t>independent</a:t>
            </a:r>
          </a:p>
          <a:p>
            <a:pPr lvl="1"/>
            <a:r>
              <a:rPr lang="en-US" dirty="0"/>
              <a:t>dignified</a:t>
            </a:r>
          </a:p>
          <a:p>
            <a:pPr lvl="1"/>
            <a:r>
              <a:rPr lang="en-US" dirty="0"/>
              <a:t>aloof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2" descr="C:\Users\angela\Desktop\Dog Photos\shutterstock_739285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667000"/>
            <a:ext cx="4419600" cy="294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3068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Beagles</a:t>
            </a:r>
          </a:p>
        </p:txBody>
      </p:sp>
      <p:sp>
        <p:nvSpPr>
          <p:cNvPr id="501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Weigh 18- to 30 pounds                                              and measure 13 inches                                    in height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Grow medium length hair                                        which can be red, black                                                      and white in color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Have long hanging ears</a:t>
            </a: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33794" name="Picture 2" descr="C:\Users\angela\Desktop\Dog Photos\shutterstock_16419524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78"/>
          <a:stretch/>
        </p:blipFill>
        <p:spPr bwMode="auto">
          <a:xfrm>
            <a:off x="6172200" y="1524000"/>
            <a:ext cx="2264229" cy="342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1322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Beagle Behavior</a:t>
            </a:r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Is characterized by the following: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intelligent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energetic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even tempered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eager to please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great companion for children</a:t>
            </a: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34818" name="Picture 2" descr="C:\Users\angela\Desktop\Dog Photos\shutterstock_15935915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95" b="7650"/>
          <a:stretch/>
        </p:blipFill>
        <p:spPr bwMode="auto">
          <a:xfrm>
            <a:off x="2362200" y="4136265"/>
            <a:ext cx="4876800" cy="218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3176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altLang="en-US" dirty="0"/>
            </a:br>
            <a:r>
              <a:rPr lang="en-US" altLang="en-US" dirty="0"/>
              <a:t>Bloodhounds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Weigh 80 to110 pound and                                          measure 23 to 27 inches in                              height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Grow short, smooth, glossy                               hair which can be black and                           tan, red and tan or tawny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Have long, hanging ears,                                       loose folds of skin on the                                   head and neck and                                 drooping eyes</a:t>
            </a: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35842" name="Picture 2" descr="C:\Users\angela\Desktop\Dog Photos\shutterstock_9817544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12"/>
          <a:stretch/>
        </p:blipFill>
        <p:spPr bwMode="auto">
          <a:xfrm>
            <a:off x="5943600" y="1447800"/>
            <a:ext cx="2513927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5011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Bloodhound Behavior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Is characterized by                                           the following: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friendly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active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stubborn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not suitable for city                                                   life</a:t>
            </a: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36866" name="Picture 2" descr="C:\Users\angela\Desktop\Dog Photos\shutterstock_15629213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8" t="8552" r="9527"/>
          <a:stretch/>
        </p:blipFill>
        <p:spPr bwMode="auto">
          <a:xfrm>
            <a:off x="4724400" y="1524000"/>
            <a:ext cx="3740728" cy="2857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5961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Dachshunds</a:t>
            </a:r>
          </a:p>
        </p:txBody>
      </p:sp>
      <p:sp>
        <p:nvSpPr>
          <p:cNvPr id="542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Weigh 11 to 32 pounds                               and measure 5 to 9 inches                            in height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Come in the following three                        varieties depending on their coat: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wirehaired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smooth haired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longhaired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Grow red, sable, cream, black and tan, chocolate and tan, fawn and tan or brindle colored hair</a:t>
            </a: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37890" name="Picture 2" descr="C:\Users\angela\Desktop\Dog Photos\shutterstock_1599486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01" b="12114"/>
          <a:stretch/>
        </p:blipFill>
        <p:spPr bwMode="auto">
          <a:xfrm>
            <a:off x="6096000" y="1352798"/>
            <a:ext cx="2553195" cy="192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934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Dachshund Behavior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Is characterized by the following: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friendly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outgoing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lively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does not do well with small children</a:t>
            </a: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38914" name="Picture 2" descr="C:\Users\angela\Desktop\Dog Photos\shutterstock_15174460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67"/>
          <a:stretch/>
        </p:blipFill>
        <p:spPr bwMode="auto">
          <a:xfrm>
            <a:off x="2438400" y="3788228"/>
            <a:ext cx="4724400" cy="261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6528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Greyhound</a:t>
            </a:r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Weigh 60 to 70 pounds and measure 28 to 30 inches</a:t>
            </a:r>
          </a:p>
          <a:p>
            <a:r>
              <a:rPr lang="en-US" altLang="en-US" dirty="0">
                <a:latin typeface="Arial" charset="0"/>
                <a:cs typeface="Arial" charset="0"/>
              </a:rPr>
              <a:t>Grow a short and smooth coat which can be any color including black, fawn and red 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1986" name="Picture 2" descr="C:\Users\angela\Desktop\Dog Photos\shutterstock_12433786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2"/>
          <a:stretch/>
        </p:blipFill>
        <p:spPr bwMode="auto">
          <a:xfrm>
            <a:off x="4191000" y="3526970"/>
            <a:ext cx="4419600" cy="285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378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Australian Cattle Dogs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Weigh 35 to 45 pounds and                           measure 46 to 51 inches tall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Grow short to medium length                               straight hair which can be                                  blue, blue merle or red merle                           in color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Are born white and gain their                              color within a few weeks</a:t>
            </a: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12293" name="Picture 5" descr="\\CEV-SHAREPOINT\Shares\Current Productions\0 READY FOR ERG\CEV70528 BREEDS OF COMPANION ANIMALS\RAW PowerPoint\photos\shutterstock_8968617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72"/>
          <a:stretch/>
        </p:blipFill>
        <p:spPr bwMode="auto">
          <a:xfrm>
            <a:off x="6400800" y="1676400"/>
            <a:ext cx="2127281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49051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Greyhound Behavior</a:t>
            </a:r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Is characterized by                                              the following: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independent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gentle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noble 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calm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athletic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3010" name="Picture 2" descr="C:\Users\angela\Desktop\Dog Photos\shutterstock_12877378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4" r="8287"/>
          <a:stretch/>
        </p:blipFill>
        <p:spPr bwMode="auto">
          <a:xfrm>
            <a:off x="4800600" y="1371600"/>
            <a:ext cx="3574472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5113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Whippets</a:t>
            </a:r>
          </a:p>
        </p:txBody>
      </p:sp>
      <p:sp>
        <p:nvSpPr>
          <p:cNvPr id="604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Weigh 15 to 30 pounds and measure 18 to 22 inches</a:t>
            </a:r>
          </a:p>
          <a:p>
            <a:r>
              <a:rPr lang="en-US" altLang="en-US" dirty="0">
                <a:latin typeface="Arial" charset="0"/>
                <a:cs typeface="Arial" charset="0"/>
              </a:rPr>
              <a:t>Grow a short and smooth coat which comes in a wide variety of colors and markings   </a:t>
            </a:r>
          </a:p>
        </p:txBody>
      </p:sp>
      <p:pic>
        <p:nvPicPr>
          <p:cNvPr id="46082" name="Picture 2" descr="C:\Users\angela\Desktop\Dog Photos\shutterstock_320838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070" y="3429000"/>
            <a:ext cx="4418530" cy="294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638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Whippet Behavior</a:t>
            </a:r>
          </a:p>
        </p:txBody>
      </p:sp>
      <p:sp>
        <p:nvSpPr>
          <p:cNvPr id="614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Is characterized by the following: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calm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affectionate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playful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active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sporadic energy 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7106" name="Picture 2" descr="C:\Users\angela\Desktop\Dog Photos\shutterstock_13983469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61"/>
          <a:stretch/>
        </p:blipFill>
        <p:spPr bwMode="auto">
          <a:xfrm>
            <a:off x="4648200" y="2286000"/>
            <a:ext cx="3581400" cy="290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6536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 bwMode="auto">
          <a:xfrm>
            <a:off x="-1066800" y="3200400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r>
              <a:rPr lang="en-US" b="1" dirty="0"/>
              <a:t>Sporting Dogs</a:t>
            </a:r>
          </a:p>
        </p:txBody>
      </p:sp>
      <p:sp>
        <p:nvSpPr>
          <p:cNvPr id="5" name="Rectangle 1"/>
          <p:cNvSpPr txBox="1">
            <a:spLocks noChangeArrowheads="1"/>
          </p:cNvSpPr>
          <p:nvPr/>
        </p:nvSpPr>
        <p:spPr bwMode="auto">
          <a:xfrm>
            <a:off x="1219200" y="1120775"/>
            <a:ext cx="77724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 lnSpcReduction="2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Aft>
                <a:spcPts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en-US" altLang="en-US" sz="6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Breeds of Companion Animals: Dogs</a:t>
            </a:r>
          </a:p>
        </p:txBody>
      </p:sp>
    </p:spTree>
    <p:extLst>
      <p:ext uri="{BB962C8B-B14F-4D97-AF65-F5344CB8AC3E}">
        <p14:creationId xmlns:p14="http://schemas.microsoft.com/office/powerpoint/2010/main" val="154500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Sporting Dogs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/>
              <a:t>Are bred for their natural instinct in water and woods, which allow them to be great hunting and field activity dogs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/>
              <a:t>Include the following breeds: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en-US" dirty="0"/>
              <a:t>Brittany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en-US" dirty="0"/>
              <a:t>Cocker Spaniel (American)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en-US" dirty="0"/>
              <a:t>Golden Retriever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en-US" dirty="0"/>
              <a:t>Irish Setter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en-US" dirty="0"/>
              <a:t>Labrador Retriever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en-US" dirty="0"/>
              <a:t>Pointer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en-US" dirty="0"/>
              <a:t>Vizsla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en-US" dirty="0"/>
              <a:t>Weimaraner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0537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1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altLang="en-US" dirty="0"/>
            </a:br>
            <a:r>
              <a:rPr lang="en-US" altLang="en-US" sz="4900" dirty="0"/>
              <a:t>Brittanies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634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Weigh 28 to 33 pounds                                             and measure 18 to 21                                        inches in height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Grow dense and wavy hair                                          which can be dark orange                                 and white or liver and                                    white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May have white or roan                                 color patches while no black is permitted</a:t>
            </a: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1026" name="Picture 2" descr="C:\Users\angela\Desktop\Dog Photos\shutterstock_13534589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1"/>
          <a:stretch/>
        </p:blipFill>
        <p:spPr bwMode="auto">
          <a:xfrm>
            <a:off x="5791200" y="1524000"/>
            <a:ext cx="2714003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4528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Brittany Behavior</a:t>
            </a:r>
          </a:p>
        </p:txBody>
      </p:sp>
      <p:sp>
        <p:nvSpPr>
          <p:cNvPr id="645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Is characterized by the following:	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tend to be a one person dog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good with children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fearless and aggressive in field activities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reserved with strangers</a:t>
            </a: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2050" name="Picture 2" descr="C:\Users\angela\Desktop\Dog Photos\shutterstock_8563849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619975"/>
            <a:ext cx="3962400" cy="280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1293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Cocker Spaniels (American)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Weigh 24 to 30 pounds and measure 14 to 15 inches in height </a:t>
            </a:r>
          </a:p>
          <a:p>
            <a:r>
              <a:rPr lang="en-US" dirty="0"/>
              <a:t>Grow a silky, flat or wavy coat which can come in a variety of mostly solid colors</a:t>
            </a:r>
          </a:p>
          <a:p>
            <a:r>
              <a:rPr lang="en-US" dirty="0"/>
              <a:t>Were traditionally known as excellent hunters </a:t>
            </a:r>
          </a:p>
        </p:txBody>
      </p:sp>
      <p:pic>
        <p:nvPicPr>
          <p:cNvPr id="5" name="Picture 3" descr="C:\Users\angela\Desktop\Dog Photos\shutterstock_6802830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06" r="7043"/>
          <a:stretch/>
        </p:blipFill>
        <p:spPr bwMode="auto">
          <a:xfrm>
            <a:off x="3124200" y="3842405"/>
            <a:ext cx="4267200" cy="255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1673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Cocker Spaniel behavior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characterized by the following:</a:t>
            </a:r>
          </a:p>
          <a:p>
            <a:pPr lvl="1"/>
            <a:r>
              <a:rPr lang="en-US" dirty="0"/>
              <a:t>happy</a:t>
            </a:r>
          </a:p>
          <a:p>
            <a:pPr lvl="1"/>
            <a:r>
              <a:rPr lang="en-US" dirty="0"/>
              <a:t>smart</a:t>
            </a:r>
          </a:p>
          <a:p>
            <a:pPr lvl="1"/>
            <a:r>
              <a:rPr lang="en-US" dirty="0"/>
              <a:t>gentle</a:t>
            </a:r>
          </a:p>
          <a:p>
            <a:pPr lvl="1"/>
            <a:r>
              <a:rPr lang="en-US" dirty="0"/>
              <a:t>very active</a:t>
            </a:r>
          </a:p>
          <a:p>
            <a:pPr lvl="1"/>
            <a:r>
              <a:rPr lang="en-US" dirty="0"/>
              <a:t>playful</a:t>
            </a:r>
          </a:p>
          <a:p>
            <a:pPr lvl="1"/>
            <a:r>
              <a:rPr lang="en-US" dirty="0"/>
              <a:t>loving</a:t>
            </a:r>
          </a:p>
          <a:p>
            <a:pPr lvl="1"/>
            <a:endParaRPr lang="en-US" dirty="0"/>
          </a:p>
        </p:txBody>
      </p:sp>
      <p:pic>
        <p:nvPicPr>
          <p:cNvPr id="4" name="Picture 4" descr="C:\Users\angela\Desktop\Dog Photos\shutterstock_7442088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52"/>
          <a:stretch/>
        </p:blipFill>
        <p:spPr bwMode="auto">
          <a:xfrm>
            <a:off x="4191000" y="2527464"/>
            <a:ext cx="2971800" cy="385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4532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Golden Retrievers</a:t>
            </a:r>
          </a:p>
        </p:txBody>
      </p:sp>
      <p:sp>
        <p:nvSpPr>
          <p:cNvPr id="655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Weigh 65 to 75 pounds and measure 23 to 24 inches in height in males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Weigh 55 to 65 pounds and measure 21 to 34 inches in height in females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Grow long, wavy or                                    straight hair which is                                       longer on the tail and                                          legs than the torso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Can be various shades                                of cream to gold in color</a:t>
            </a: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3074" name="Picture 2" descr="C:\Users\angela\Desktop\Dog Photos\shutterstock_15658592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6" r="19745"/>
          <a:stretch/>
        </p:blipFill>
        <p:spPr bwMode="auto">
          <a:xfrm>
            <a:off x="5450774" y="3581400"/>
            <a:ext cx="3161821" cy="277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9911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Australian Cattle Dog Behavior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Is characterized by the                          following: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alert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devoted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intelligent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loyal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powerful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affectionate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protective of family, home and territory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generally not social with other pets</a:t>
            </a:r>
          </a:p>
        </p:txBody>
      </p:sp>
      <p:pic>
        <p:nvPicPr>
          <p:cNvPr id="1026" name="Picture 2" descr="\\CEV-SHAREPOINT\Shares\Current Productions\0 READY FOR ERG\CEV70528 BREEDS OF COMPANION ANIMALS\RAW PowerPoint\Photos\shutterstock_5477713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09"/>
          <a:stretch/>
        </p:blipFill>
        <p:spPr bwMode="auto">
          <a:xfrm>
            <a:off x="5257800" y="1524000"/>
            <a:ext cx="3096491" cy="260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8854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Golden Retriever Behavior</a:t>
            </a:r>
          </a:p>
        </p:txBody>
      </p:sp>
      <p:sp>
        <p:nvSpPr>
          <p:cNvPr id="665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Is characterized                                                      by the following: 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energetic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polite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friendly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devoted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eager to please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gentle and patient with children</a:t>
            </a: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098" name="Picture 2" descr="C:\Users\angela\Desktop\Dog Photos\shutterstock_10501011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2" t="6947" r="3560" b="9687"/>
          <a:stretch/>
        </p:blipFill>
        <p:spPr bwMode="auto">
          <a:xfrm>
            <a:off x="4419600" y="1371600"/>
            <a:ext cx="4159334" cy="260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0828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Irish Setters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Weigh 60 to 70 pounds                                            and measure 25 to 27                                       inches in height </a:t>
            </a:r>
          </a:p>
          <a:p>
            <a:r>
              <a:rPr lang="en-US" dirty="0"/>
              <a:t>Grow long, silky hair which                                        can be red or white, or a                                   combination</a:t>
            </a:r>
          </a:p>
          <a:p>
            <a:r>
              <a:rPr lang="en-US" dirty="0"/>
              <a:t>Are known for a clown-like                                      personality popular with                                      families </a:t>
            </a:r>
          </a:p>
          <a:p>
            <a:endParaRPr lang="en-US" dirty="0"/>
          </a:p>
        </p:txBody>
      </p:sp>
      <p:pic>
        <p:nvPicPr>
          <p:cNvPr id="5" name="Picture 5" descr="C:\Users\angela\Desktop\Dog Photos\shutterstock_679129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393857"/>
            <a:ext cx="2745414" cy="409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0402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Irish Setter Behavior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characterized by the following:</a:t>
            </a:r>
          </a:p>
          <a:p>
            <a:pPr lvl="1"/>
            <a:r>
              <a:rPr lang="en-US" dirty="0"/>
              <a:t>outgoing</a:t>
            </a:r>
          </a:p>
          <a:p>
            <a:pPr lvl="1"/>
            <a:r>
              <a:rPr lang="en-US" dirty="0"/>
              <a:t>sweet-natured</a:t>
            </a:r>
          </a:p>
          <a:p>
            <a:pPr lvl="1"/>
            <a:r>
              <a:rPr lang="en-US" dirty="0"/>
              <a:t>very active</a:t>
            </a:r>
          </a:p>
          <a:p>
            <a:pPr lvl="1"/>
            <a:r>
              <a:rPr lang="en-US" dirty="0"/>
              <a:t>trainable</a:t>
            </a:r>
          </a:p>
          <a:p>
            <a:pPr lvl="1"/>
            <a:r>
              <a:rPr lang="en-US" dirty="0"/>
              <a:t>loving</a:t>
            </a:r>
          </a:p>
          <a:p>
            <a:pPr lvl="1"/>
            <a:endParaRPr lang="en-US" dirty="0"/>
          </a:p>
        </p:txBody>
      </p:sp>
      <p:pic>
        <p:nvPicPr>
          <p:cNvPr id="4" name="Picture 2" descr="C:\Users\angela\Desktop\Dog Photos\shutterstock_9698031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10942" b="10508"/>
          <a:stretch/>
        </p:blipFill>
        <p:spPr bwMode="auto">
          <a:xfrm>
            <a:off x="3352800" y="3581400"/>
            <a:ext cx="5076701" cy="257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9620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Labrador Retrievers</a:t>
            </a:r>
          </a:p>
        </p:txBody>
      </p:sp>
      <p:sp>
        <p:nvSpPr>
          <p:cNvPr id="675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Males weigh 65 to 80 pounds and measure 22 to 25 inches in height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Females weigh 55 to 70 pounds and measure 21 to 24 inches in height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Grow straight, short hair which can be solid black,                                                yellow or                                                  chocolate in                                                   color</a:t>
            </a: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5122" name="Picture 2" descr="C:\Users\angela\Desktop\Dog Photos\shutterstock_12602159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81"/>
          <a:stretch/>
        </p:blipFill>
        <p:spPr bwMode="auto">
          <a:xfrm>
            <a:off x="3657600" y="3886200"/>
            <a:ext cx="4482469" cy="245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1939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Labrador Retriever Behavior</a:t>
            </a:r>
          </a:p>
        </p:txBody>
      </p:sp>
      <p:sp>
        <p:nvSpPr>
          <p:cNvPr id="686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Is characterized by the                                     following: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strong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athletic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outgoing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intelligent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loyal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great with children</a:t>
            </a: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6146" name="Picture 2" descr="C:\Users\angela\Desktop\Dog Photos\shutterstock_14214253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2" r="15332"/>
          <a:stretch/>
        </p:blipFill>
        <p:spPr bwMode="auto">
          <a:xfrm>
            <a:off x="4724400" y="2438400"/>
            <a:ext cx="287382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4281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Weigh 44 to 75 pounds and measure 23 to 28 inches in height </a:t>
            </a:r>
          </a:p>
          <a:p>
            <a:r>
              <a:rPr lang="en-US" dirty="0"/>
              <a:t>Grow a short and dense coat which can be liver, lemon, black, orange or a variety of combinations with white or another solid color</a:t>
            </a:r>
          </a:p>
          <a:p>
            <a:r>
              <a:rPr lang="en-US" dirty="0"/>
              <a:t>First appeared in                                         England around 1650 </a:t>
            </a:r>
          </a:p>
        </p:txBody>
      </p:sp>
      <p:pic>
        <p:nvPicPr>
          <p:cNvPr id="5" name="Picture 7" descr="C:\Users\angela\Desktop\Dog Photos\shutterstock_11943366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5" r="3082"/>
          <a:stretch/>
        </p:blipFill>
        <p:spPr bwMode="auto">
          <a:xfrm>
            <a:off x="5029200" y="3810000"/>
            <a:ext cx="3265714" cy="259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7042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Behavior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characterized by the following:</a:t>
            </a:r>
          </a:p>
          <a:p>
            <a:pPr lvl="1"/>
            <a:r>
              <a:rPr lang="en-US" dirty="0"/>
              <a:t>even-tempered</a:t>
            </a:r>
          </a:p>
          <a:p>
            <a:pPr lvl="1"/>
            <a:r>
              <a:rPr lang="en-US" dirty="0"/>
              <a:t>alert</a:t>
            </a:r>
          </a:p>
          <a:p>
            <a:pPr lvl="1"/>
            <a:r>
              <a:rPr lang="en-US" dirty="0"/>
              <a:t>hardworking</a:t>
            </a:r>
          </a:p>
          <a:p>
            <a:pPr lvl="1"/>
            <a:r>
              <a:rPr lang="en-US" dirty="0"/>
              <a:t>very active</a:t>
            </a:r>
          </a:p>
          <a:p>
            <a:pPr lvl="1"/>
            <a:r>
              <a:rPr lang="en-US" dirty="0"/>
              <a:t>energetic</a:t>
            </a:r>
          </a:p>
          <a:p>
            <a:pPr lvl="1"/>
            <a:r>
              <a:rPr lang="en-US" dirty="0"/>
              <a:t>loyal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6" descr="C:\Users\angela\Desktop\Dog Photos\shutterstock_231948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324225"/>
            <a:ext cx="4572000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3439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Weimaraners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Weigh 55 to 82 pounds and measure 23 to 27 inches in height</a:t>
            </a:r>
          </a:p>
          <a:p>
            <a:r>
              <a:rPr lang="en-US" dirty="0"/>
              <a:t>Grow a short sleek coat which should almost come in a silver-grey color</a:t>
            </a:r>
          </a:p>
          <a:p>
            <a:r>
              <a:rPr lang="en-US" dirty="0"/>
              <a:t>Are traditionally                                              known as “gray                                               ghosts” for their                                                unique coat color</a:t>
            </a:r>
          </a:p>
          <a:p>
            <a:endParaRPr lang="en-US" dirty="0"/>
          </a:p>
        </p:txBody>
      </p:sp>
      <p:pic>
        <p:nvPicPr>
          <p:cNvPr id="5" name="Picture 11" descr="C:\Users\angela\Desktop\Dog Photos\shutterstock_13404315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580806"/>
            <a:ext cx="4191000" cy="279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3821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Weimaraner Behavior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characterized by the following:</a:t>
            </a:r>
          </a:p>
          <a:p>
            <a:pPr lvl="1"/>
            <a:r>
              <a:rPr lang="en-US" dirty="0"/>
              <a:t>friendly</a:t>
            </a:r>
          </a:p>
          <a:p>
            <a:pPr lvl="1"/>
            <a:r>
              <a:rPr lang="en-US" dirty="0"/>
              <a:t>alert</a:t>
            </a:r>
          </a:p>
          <a:p>
            <a:pPr lvl="1"/>
            <a:r>
              <a:rPr lang="en-US" dirty="0"/>
              <a:t>fearless</a:t>
            </a:r>
          </a:p>
          <a:p>
            <a:pPr lvl="1"/>
            <a:r>
              <a:rPr lang="en-US" dirty="0"/>
              <a:t>obedient</a:t>
            </a:r>
          </a:p>
          <a:p>
            <a:pPr lvl="1"/>
            <a:r>
              <a:rPr lang="en-US" dirty="0"/>
              <a:t>very active</a:t>
            </a:r>
          </a:p>
          <a:p>
            <a:pPr lvl="1"/>
            <a:r>
              <a:rPr lang="en-US" dirty="0"/>
              <a:t>athletic</a:t>
            </a:r>
          </a:p>
          <a:p>
            <a:pPr lvl="1"/>
            <a:endParaRPr lang="en-US" dirty="0"/>
          </a:p>
        </p:txBody>
      </p:sp>
      <p:pic>
        <p:nvPicPr>
          <p:cNvPr id="4" name="Picture 10" descr="C:\Users\angela\Desktop\Dog Photos\shutterstock_16486833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8" r="11908"/>
          <a:stretch/>
        </p:blipFill>
        <p:spPr bwMode="auto">
          <a:xfrm>
            <a:off x="4038600" y="2514600"/>
            <a:ext cx="3776354" cy="330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8924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 bwMode="auto">
          <a:xfrm>
            <a:off x="-1066800" y="3200400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r>
              <a:rPr lang="en-US" b="1" dirty="0"/>
              <a:t>Non-Sporting Dogs</a:t>
            </a:r>
          </a:p>
        </p:txBody>
      </p:sp>
      <p:sp>
        <p:nvSpPr>
          <p:cNvPr id="5" name="Rectangle 1"/>
          <p:cNvSpPr txBox="1">
            <a:spLocks noChangeArrowheads="1"/>
          </p:cNvSpPr>
          <p:nvPr/>
        </p:nvSpPr>
        <p:spPr bwMode="auto">
          <a:xfrm>
            <a:off x="1219200" y="1120775"/>
            <a:ext cx="77724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 lnSpcReduction="2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Aft>
                <a:spcPts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en-US" altLang="en-US" sz="6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Breeds of Companion Animals: Dogs</a:t>
            </a:r>
          </a:p>
        </p:txBody>
      </p:sp>
    </p:spTree>
    <p:extLst>
      <p:ext uri="{BB962C8B-B14F-4D97-AF65-F5344CB8AC3E}">
        <p14:creationId xmlns:p14="http://schemas.microsoft.com/office/powerpoint/2010/main" val="1891010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Australian Shepherds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/>
              <a:t>Males weigh 50 to 65 pounds and measure 20 to 23 inches in height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/>
              <a:t>Females weigh 40 to 55 pounds and measure 18 to 21 inches in height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/>
              <a:t>Grow moderate length                                              hair which can be black,                                            blue merle, red or red                                           merle in color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dirty="0"/>
          </a:p>
        </p:txBody>
      </p:sp>
      <p:pic>
        <p:nvPicPr>
          <p:cNvPr id="2050" name="Picture 2" descr="\\CEV-SHAREPOINT\Shares\Current Productions\0 READY FOR ERG\CEV70528 BREEDS OF COMPANION ANIMALS\RAW PowerPoint\Photos\shutterstock_12988529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9" r="9253"/>
          <a:stretch/>
        </p:blipFill>
        <p:spPr bwMode="auto">
          <a:xfrm>
            <a:off x="5346324" y="3581400"/>
            <a:ext cx="3187088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4706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1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altLang="en-US" dirty="0"/>
            </a:br>
            <a:r>
              <a:rPr lang="en-US" altLang="en-US" dirty="0"/>
              <a:t>Non-Sporting Dogs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696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Are dogs which lack the qualities and characteristics of a hunting dog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Include the following breeds: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Bichon Frisé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Boston Terrier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Bulldog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Chow Chow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Dalmatian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Lhasa Apso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Poodle (Standard)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Shiba Inu</a:t>
            </a: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7370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Boston Terriers</a:t>
            </a:r>
          </a:p>
        </p:txBody>
      </p:sp>
      <p:sp>
        <p:nvSpPr>
          <p:cNvPr id="727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Weigh 10 to 25 pounds and measure 15 to 17 inches in height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Grow short, fine hair which can be brindle, seal or black in color 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May have various                                              markings on the                                                    face, neck and legs</a:t>
            </a: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9218" name="Picture 2" descr="C:\Users\angela\Desktop\Dog Photos\shutterstock_6408012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6"/>
          <a:stretch/>
        </p:blipFill>
        <p:spPr bwMode="auto">
          <a:xfrm>
            <a:off x="4750130" y="3352800"/>
            <a:ext cx="3857259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01950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Boston Terrier Behavior</a:t>
            </a:r>
          </a:p>
        </p:txBody>
      </p:sp>
      <p:sp>
        <p:nvSpPr>
          <p:cNvPr id="737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Is characterized by the                              following: 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lively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playful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intelligent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affectionate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loyal</a:t>
            </a: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10242" name="Picture 2" descr="C:\Users\angela\Desktop\Dog Photos\shutterstock_11403218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80"/>
          <a:stretch/>
        </p:blipFill>
        <p:spPr bwMode="auto">
          <a:xfrm>
            <a:off x="4724400" y="2133600"/>
            <a:ext cx="3176587" cy="410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8123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altLang="en-US" dirty="0"/>
            </a:br>
            <a:r>
              <a:rPr lang="en-US" altLang="en-US" dirty="0"/>
              <a:t>Bulldogs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747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Weigh 40 to 50 pounds and measure 12 to 15 inches in height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Grow short, fine hair which can be brindle, white, red or fawn in                                          color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Has a large head,                                              short face and round                                  cheeks</a:t>
            </a: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11266" name="Picture 2" descr="C:\Users\angela\Desktop\Dog Photos\shutterstock_17701688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1" t="5689" r="7495"/>
          <a:stretch/>
        </p:blipFill>
        <p:spPr bwMode="auto">
          <a:xfrm>
            <a:off x="4987636" y="3124200"/>
            <a:ext cx="3336967" cy="301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3759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Bulldog Behavior</a:t>
            </a:r>
          </a:p>
        </p:txBody>
      </p:sp>
      <p:sp>
        <p:nvSpPr>
          <p:cNvPr id="757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Is characterized by the following: 	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strong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kind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courageous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loyal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gentle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affectionate</a:t>
            </a: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12290" name="Picture 2" descr="C:\Users\angela\Desktop\Dog Photos\shutterstock_13711117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9"/>
          <a:stretch/>
        </p:blipFill>
        <p:spPr bwMode="auto">
          <a:xfrm>
            <a:off x="3886200" y="3200400"/>
            <a:ext cx="4287982" cy="308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423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Chow Chow</a:t>
            </a:r>
          </a:p>
        </p:txBody>
      </p:sp>
      <p:sp>
        <p:nvSpPr>
          <p:cNvPr id="768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Weigh 40 to 70 pounds and measure 15 to 17 inches in height </a:t>
            </a:r>
          </a:p>
          <a:p>
            <a:r>
              <a:rPr lang="en-US" altLang="en-US" dirty="0">
                <a:latin typeface="Arial" charset="0"/>
                <a:cs typeface="Arial" charset="0"/>
              </a:rPr>
              <a:t>Grow thick, lion-like coats which come in five colors – red, black, blue, cinnamon and cream </a:t>
            </a:r>
          </a:p>
        </p:txBody>
      </p:sp>
      <p:pic>
        <p:nvPicPr>
          <p:cNvPr id="13314" name="Picture 2" descr="C:\Users\angela\Desktop\Dog Photos\shutterstock_66605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432958"/>
            <a:ext cx="4343400" cy="290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2088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Chow Chow Behavior </a:t>
            </a:r>
          </a:p>
        </p:txBody>
      </p:sp>
      <p:sp>
        <p:nvSpPr>
          <p:cNvPr id="778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Is characterized by the                           following: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affectionate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devoted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cat-like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independent 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stubborn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active 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14338" name="Picture 2" descr="C:\Users\angela\Desktop\Dog Photos\shutterstock_19239671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3" r="16120"/>
          <a:stretch/>
        </p:blipFill>
        <p:spPr bwMode="auto">
          <a:xfrm>
            <a:off x="5286896" y="1371600"/>
            <a:ext cx="3320736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5992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Dalmatians</a:t>
            </a:r>
          </a:p>
        </p:txBody>
      </p:sp>
      <p:sp>
        <p:nvSpPr>
          <p:cNvPr id="788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Weigh 40 to 60 pounds and measure 19 to 24 inches in height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Grow short, smooth white hair with black dots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Are born completely                                                 white and grow                                                       spots later in life</a:t>
            </a: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15362" name="Picture 2" descr="C:\Users\angela\Desktop\Dog Photos\shutterstock_13645410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352800"/>
            <a:ext cx="3959949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817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Dalmatian Behavior</a:t>
            </a:r>
          </a:p>
        </p:txBody>
      </p:sp>
      <p:sp>
        <p:nvSpPr>
          <p:cNvPr id="798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Is characterized by the following: 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energetic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bold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social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sensitive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loyal</a:t>
            </a: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16386" name="Picture 2" descr="C:\Users\angela\Desktop\Dog Photos\shutterstock_18684348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200400"/>
            <a:ext cx="4419600" cy="294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91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Poodles</a:t>
            </a:r>
          </a:p>
        </p:txBody>
      </p:sp>
      <p:sp>
        <p:nvSpPr>
          <p:cNvPr id="808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Weigh 45-65 pounds and                                  measure 15-21 inches in                                 height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Grow dense, curly or                                               corded hair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May be silver, cream,                                            gray, blue, black, white,                                      apricot, red or brown in                                     color</a:t>
            </a: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17410" name="Picture 2" descr="C:\Users\angela\Desktop\Dog Photos\shutterstock_8621668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3" r="6028"/>
          <a:stretch/>
        </p:blipFill>
        <p:spPr bwMode="auto">
          <a:xfrm>
            <a:off x="5842660" y="1600200"/>
            <a:ext cx="2553196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4512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Australian Shepherds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Have a natural or docked bobtail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Possess blue, amber, hazel, brown or a combination eye color</a:t>
            </a: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3074" name="Picture 2" descr="\\CEV-SHAREPOINT\Shares\Current Productions\0 READY FOR ERG\CEV70528 BREEDS OF COMPANION ANIMALS\RAW PowerPoint\Photos\shutterstock_7715843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65"/>
          <a:stretch/>
        </p:blipFill>
        <p:spPr bwMode="auto">
          <a:xfrm>
            <a:off x="2514600" y="3352800"/>
            <a:ext cx="4630387" cy="258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4825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Poodle Behavior</a:t>
            </a:r>
          </a:p>
        </p:txBody>
      </p:sp>
      <p:sp>
        <p:nvSpPr>
          <p:cNvPr id="819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Is characterized by the following: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athletic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playful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intelligent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lively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devoted</a:t>
            </a: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18434" name="Picture 2" descr="C:\Users\angela\Desktop\Dog Photos\shutterstock_18102461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819400"/>
            <a:ext cx="4572000" cy="304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0450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Shiba Inu</a:t>
            </a:r>
          </a:p>
        </p:txBody>
      </p:sp>
      <p:sp>
        <p:nvSpPr>
          <p:cNvPr id="829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Weigh 17 to 23 pounds and measure 13 to 17 inches in height</a:t>
            </a:r>
          </a:p>
          <a:p>
            <a:r>
              <a:rPr lang="en-US" altLang="en-US" dirty="0">
                <a:latin typeface="Arial" charset="0"/>
                <a:cs typeface="Arial" charset="0"/>
              </a:rPr>
              <a:t>Grow plush coats which can be black and tan, red or red sesame. 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19458" name="Picture 2" descr="C:\Users\angela\Desktop\Dog Photos\shutterstock_16087789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429000"/>
            <a:ext cx="4225798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8738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Shiba Inu Behavior </a:t>
            </a:r>
          </a:p>
        </p:txBody>
      </p:sp>
      <p:sp>
        <p:nvSpPr>
          <p:cNvPr id="839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latin typeface="Arial" charset="0"/>
                <a:cs typeface="Arial" charset="0"/>
              </a:rPr>
              <a:t>Is characterized by the following:</a:t>
            </a:r>
          </a:p>
          <a:p>
            <a:pPr lvl="1">
              <a:defRPr/>
            </a:pPr>
            <a:r>
              <a:rPr lang="en-US" altLang="en-US" dirty="0">
                <a:latin typeface="Arial" charset="0"/>
                <a:cs typeface="Arial" charset="0"/>
              </a:rPr>
              <a:t>alert</a:t>
            </a:r>
          </a:p>
          <a:p>
            <a:pPr lvl="1">
              <a:defRPr/>
            </a:pPr>
            <a:r>
              <a:rPr lang="en-US" altLang="en-US" dirty="0">
                <a:latin typeface="Arial" charset="0"/>
                <a:cs typeface="Arial" charset="0"/>
              </a:rPr>
              <a:t>active</a:t>
            </a:r>
          </a:p>
          <a:p>
            <a:pPr lvl="1">
              <a:defRPr/>
            </a:pPr>
            <a:r>
              <a:rPr lang="en-US" altLang="en-US" dirty="0">
                <a:latin typeface="Arial" charset="0"/>
                <a:cs typeface="Arial" charset="0"/>
              </a:rPr>
              <a:t>attentive</a:t>
            </a:r>
          </a:p>
          <a:p>
            <a:pPr lvl="1">
              <a:defRPr/>
            </a:pPr>
            <a:r>
              <a:rPr lang="en-US" altLang="en-US" dirty="0">
                <a:latin typeface="Arial" charset="0"/>
                <a:cs typeface="Arial" charset="0"/>
              </a:rPr>
              <a:t>playful</a:t>
            </a:r>
          </a:p>
          <a:p>
            <a:pPr lvl="1">
              <a:defRPr/>
            </a:pPr>
            <a:r>
              <a:rPr lang="en-US" altLang="en-US" dirty="0">
                <a:latin typeface="Arial" charset="0"/>
                <a:cs typeface="Arial" charset="0"/>
              </a:rPr>
              <a:t>sturdy</a:t>
            </a:r>
          </a:p>
          <a:p>
            <a:pPr lvl="1">
              <a:defRPr/>
            </a:pPr>
            <a:r>
              <a:rPr lang="en-US" altLang="en-US" dirty="0">
                <a:latin typeface="Arial" charset="0"/>
                <a:cs typeface="Arial" charset="0"/>
              </a:rPr>
              <a:t>confident</a:t>
            </a:r>
          </a:p>
          <a:p>
            <a:pPr marL="457200" lvl="1" indent="0">
              <a:buFont typeface="Arial" charset="0"/>
              <a:buNone/>
              <a:defRPr/>
            </a:pPr>
            <a:endParaRPr lang="en-US" altLang="en-US" dirty="0">
              <a:latin typeface="Arial" charset="0"/>
              <a:cs typeface="Arial" charset="0"/>
            </a:endParaRPr>
          </a:p>
          <a:p>
            <a:pPr lvl="1">
              <a:defRPr/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20482" name="Picture 2" descr="C:\Users\angela\Desktop\Dog Photos\shutterstock_9285331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8" r="11262"/>
          <a:stretch/>
        </p:blipFill>
        <p:spPr bwMode="auto">
          <a:xfrm>
            <a:off x="3733800" y="2590800"/>
            <a:ext cx="3740728" cy="340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7513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 bwMode="auto">
          <a:xfrm>
            <a:off x="-1066800" y="3200400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r>
              <a:rPr lang="en-US" b="1" dirty="0"/>
              <a:t>Terrier Dogs</a:t>
            </a:r>
          </a:p>
        </p:txBody>
      </p:sp>
      <p:sp>
        <p:nvSpPr>
          <p:cNvPr id="5" name="Rectangle 1"/>
          <p:cNvSpPr txBox="1">
            <a:spLocks noChangeArrowheads="1"/>
          </p:cNvSpPr>
          <p:nvPr/>
        </p:nvSpPr>
        <p:spPr bwMode="auto">
          <a:xfrm>
            <a:off x="1219200" y="1120775"/>
            <a:ext cx="77724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 lnSpcReduction="2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Aft>
                <a:spcPts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en-US" altLang="en-US" sz="6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Breeds of Companion Animals: Dogs</a:t>
            </a:r>
          </a:p>
        </p:txBody>
      </p:sp>
    </p:spTree>
    <p:extLst>
      <p:ext uri="{BB962C8B-B14F-4D97-AF65-F5344CB8AC3E}">
        <p14:creationId xmlns:p14="http://schemas.microsoft.com/office/powerpoint/2010/main" val="28425502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altLang="en-US" dirty="0"/>
            </a:br>
            <a:r>
              <a:rPr lang="en-US" altLang="en-US" dirty="0"/>
              <a:t>Terrier Dogs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849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Are traditionally bred to hunt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Include the following breeds: 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Airedale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Border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Carin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Jack Russell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Norwich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Rat Terrier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Scottish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West Highland White</a:t>
            </a:r>
          </a:p>
        </p:txBody>
      </p:sp>
    </p:spTree>
    <p:extLst>
      <p:ext uri="{BB962C8B-B14F-4D97-AF65-F5344CB8AC3E}">
        <p14:creationId xmlns:p14="http://schemas.microsoft.com/office/powerpoint/2010/main" val="35987419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Airedales</a:t>
            </a:r>
          </a:p>
        </p:txBody>
      </p:sp>
      <p:sp>
        <p:nvSpPr>
          <p:cNvPr id="860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Weigh 40 to 65 pounds and measure 20 to 23 inches in height </a:t>
            </a:r>
          </a:p>
          <a:p>
            <a:r>
              <a:rPr lang="en-US" altLang="en-US" dirty="0">
                <a:latin typeface="Arial" charset="0"/>
                <a:cs typeface="Arial" charset="0"/>
              </a:rPr>
              <a:t>Grow a dense and wiry coat which can be both tan and black or a combination of the two </a:t>
            </a:r>
          </a:p>
        </p:txBody>
      </p:sp>
      <p:pic>
        <p:nvPicPr>
          <p:cNvPr id="21506" name="Picture 2" descr="C:\Users\angela\Desktop\Dog Photos\shutterstock_12602157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8" t="8208" r="16153" b="6554"/>
          <a:stretch/>
        </p:blipFill>
        <p:spPr bwMode="auto">
          <a:xfrm>
            <a:off x="4724400" y="3544122"/>
            <a:ext cx="3758540" cy="281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1176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Airedale Behavior</a:t>
            </a:r>
          </a:p>
        </p:txBody>
      </p:sp>
      <p:sp>
        <p:nvSpPr>
          <p:cNvPr id="870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Is characterized by the following: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clever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confident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proud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friendly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courageous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very active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spirited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22530" name="Picture 2" descr="C:\Users\angela\Desktop\Dog Photos\shutterstock_1043092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429000"/>
            <a:ext cx="41115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3456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Borders</a:t>
            </a:r>
          </a:p>
        </p:txBody>
      </p:sp>
      <p:sp>
        <p:nvSpPr>
          <p:cNvPr id="880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Weigh 11 to 16 pounds and measure 11 to 16 inches in height </a:t>
            </a:r>
          </a:p>
          <a:p>
            <a:r>
              <a:rPr lang="en-US" altLang="en-US" dirty="0">
                <a:latin typeface="Arial" charset="0"/>
                <a:cs typeface="Arial" charset="0"/>
              </a:rPr>
              <a:t>Grow a wiry coat which can be red, grizzle and tan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23554" name="Picture 2" descr="C:\Users\angela\Desktop\Dog Photos\shutterstock_8594888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124200"/>
            <a:ext cx="4572000" cy="305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04787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Border Behavior</a:t>
            </a:r>
          </a:p>
        </p:txBody>
      </p:sp>
      <p:sp>
        <p:nvSpPr>
          <p:cNvPr id="890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Is characterized by the                                following: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very active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plucky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happy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affectionate 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quick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agile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curious 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24578" name="Picture 2" descr="C:\Users\angela\Desktop\Dog Photos\shutterstock_665497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676400"/>
            <a:ext cx="2647901" cy="396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6290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Jack Russells</a:t>
            </a:r>
          </a:p>
        </p:txBody>
      </p:sp>
      <p:sp>
        <p:nvSpPr>
          <p:cNvPr id="921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Weigh 13 to 17 pounds and measure 12 to 14 inches in height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Grow short to medium length hair 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Are mostly white with tan, black or brown markings</a:t>
            </a: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27650" name="Picture 2" descr="C:\Users\angela\Desktop\Dog Photos\shutterstock_19520343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1" t="9558" b="3211"/>
          <a:stretch/>
        </p:blipFill>
        <p:spPr bwMode="auto">
          <a:xfrm>
            <a:off x="3962400" y="3645725"/>
            <a:ext cx="3706090" cy="256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4143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Australian Shepherd Behavior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Is characterized by the following: 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intelligent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loyal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energetic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reserved with strangers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herding instinct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protective</a:t>
            </a:r>
          </a:p>
        </p:txBody>
      </p:sp>
      <p:pic>
        <p:nvPicPr>
          <p:cNvPr id="4098" name="Picture 2" descr="\\CEV-SHAREPOINT\Shares\Current Productions\0 READY FOR ERG\CEV70528 BREEDS OF COMPANION ANIMALS\RAW PowerPoint\Photos\shutterstock_17703089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676129"/>
            <a:ext cx="4048125" cy="270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1095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1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altLang="en-US" dirty="0"/>
            </a:br>
            <a:r>
              <a:rPr lang="en-US" altLang="en-US" dirty="0"/>
              <a:t>Jack Russell Terrier Behavior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931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Is characterized by the                             following: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outgoing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fearless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loving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devoted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energetic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courageous</a:t>
            </a: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28674" name="Picture 2" descr="C:\Users\angela\Desktop\Dog Photos\shutterstock_15621541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908" y="1447800"/>
            <a:ext cx="2835354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8714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Rat Terriers</a:t>
            </a:r>
          </a:p>
        </p:txBody>
      </p:sp>
      <p:sp>
        <p:nvSpPr>
          <p:cNvPr id="962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Weigh 12 to 35 pounds                                            and measure 14 to 23                                            inches in height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Grow very short hair 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May be red and white,                                                    tri-spotted, solid red,                                                black and tan, blue and white or red brindle colored</a:t>
            </a: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31746" name="Picture 2" descr="C:\Users\angela\Desktop\Dog Photos\shutterstock_5961847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2" t="18415"/>
          <a:stretch/>
        </p:blipFill>
        <p:spPr bwMode="auto">
          <a:xfrm>
            <a:off x="5378740" y="1371600"/>
            <a:ext cx="3185348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178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Rat Terrier Behavior</a:t>
            </a:r>
          </a:p>
        </p:txBody>
      </p:sp>
      <p:sp>
        <p:nvSpPr>
          <p:cNvPr id="972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Is characterized by the                              following: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energetic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fearless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stubborn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fast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alert</a:t>
            </a: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32770" name="Picture 2" descr="C:\Users\angela\Desktop\Dog Photos\shutterstock_1232496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3" t="8767" r="13894" b="6688"/>
          <a:stretch/>
        </p:blipFill>
        <p:spPr bwMode="auto">
          <a:xfrm>
            <a:off x="5257800" y="1981200"/>
            <a:ext cx="2668757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4946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Scottish</a:t>
            </a:r>
          </a:p>
        </p:txBody>
      </p:sp>
      <p:sp>
        <p:nvSpPr>
          <p:cNvPr id="983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Weigh 18 to 22 pounds and measure 10 inches in height </a:t>
            </a:r>
          </a:p>
          <a:p>
            <a:r>
              <a:rPr lang="en-US" altLang="en-US" dirty="0">
                <a:latin typeface="Arial" charset="0"/>
                <a:cs typeface="Arial" charset="0"/>
              </a:rPr>
              <a:t>Grow a hard, wiry and                                            weather resistant coat                                          which can be black,                                          brindle or wheaten 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33794" name="Picture 2" descr="C:\Users\angela\Desktop\Dog Photos\shutterstock_12599240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286000"/>
            <a:ext cx="2566987" cy="384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4077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Scottish Behavior</a:t>
            </a:r>
          </a:p>
        </p:txBody>
      </p:sp>
      <p:sp>
        <p:nvSpPr>
          <p:cNvPr id="993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Is characterized by the following: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active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independent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confident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social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spirited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dignified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curious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happy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34818" name="Picture 2" descr="C:\Users\angela\Desktop\Dog Photos\shutterstock_5279122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895600"/>
            <a:ext cx="4353605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89470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West Highland Whites </a:t>
            </a:r>
          </a:p>
        </p:txBody>
      </p:sp>
      <p:sp>
        <p:nvSpPr>
          <p:cNvPr id="1003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Weigh 13 to 22 pounds and measure nine to 12 inches in height</a:t>
            </a:r>
          </a:p>
          <a:p>
            <a:r>
              <a:rPr lang="en-US" altLang="en-US" dirty="0">
                <a:latin typeface="Arial" charset="0"/>
                <a:cs typeface="Arial" charset="0"/>
              </a:rPr>
              <a:t>Grow a thick double coat which is almost always white</a:t>
            </a:r>
          </a:p>
        </p:txBody>
      </p:sp>
      <p:pic>
        <p:nvPicPr>
          <p:cNvPr id="35842" name="Picture 2" descr="C:\Users\angela\Desktop\Dog Photos\shutterstock_9944607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048000"/>
            <a:ext cx="4495800" cy="2999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3065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West Highland White Behavior</a:t>
            </a:r>
          </a:p>
        </p:txBody>
      </p:sp>
      <p:sp>
        <p:nvSpPr>
          <p:cNvPr id="1013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Is characterized by the following: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very active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smart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loyal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entertaining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quick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curious 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lively 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36866" name="Picture 2" descr="C:\Users\angela\Desktop\Dog Photos\shutterstock_17824051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81" r="17253"/>
          <a:stretch/>
        </p:blipFill>
        <p:spPr bwMode="auto">
          <a:xfrm>
            <a:off x="3962400" y="2514600"/>
            <a:ext cx="4191000" cy="287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753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 bwMode="auto">
          <a:xfrm>
            <a:off x="-1066800" y="3200400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r>
              <a:rPr lang="en-US" b="1" dirty="0"/>
              <a:t>Toy Dogs</a:t>
            </a:r>
          </a:p>
        </p:txBody>
      </p:sp>
      <p:sp>
        <p:nvSpPr>
          <p:cNvPr id="5" name="Rectangle 1"/>
          <p:cNvSpPr txBox="1">
            <a:spLocks noChangeArrowheads="1"/>
          </p:cNvSpPr>
          <p:nvPr/>
        </p:nvSpPr>
        <p:spPr bwMode="auto">
          <a:xfrm>
            <a:off x="1219200" y="1120775"/>
            <a:ext cx="77724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 lnSpcReduction="2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Aft>
                <a:spcPts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en-US" altLang="en-US" sz="6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Breeds of Companion Animals: Dogs</a:t>
            </a:r>
          </a:p>
        </p:txBody>
      </p:sp>
    </p:spTree>
    <p:extLst>
      <p:ext uri="{BB962C8B-B14F-4D97-AF65-F5344CB8AC3E}">
        <p14:creationId xmlns:p14="http://schemas.microsoft.com/office/powerpoint/2010/main" val="304184236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Toy Dogs</a:t>
            </a:r>
          </a:p>
        </p:txBody>
      </p:sp>
      <p:sp>
        <p:nvSpPr>
          <p:cNvPr id="1024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Are bred for their small size and companionship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Include the following breeds: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Brussels Griffon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Chihuahua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Maltese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Papillon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Pomeranian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Pug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Shih Tzu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Yorkshire Terrier</a:t>
            </a: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8452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Chihuahuas</a:t>
            </a:r>
          </a:p>
        </p:txBody>
      </p:sp>
      <p:sp>
        <p:nvSpPr>
          <p:cNvPr id="1054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Weigh 2 to 6 pounds and measure 6 to 9 inches in height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Come in two breeds: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short haired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long haired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May be solid brown,                                      fawn, black or white</a:t>
            </a:r>
          </a:p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May include                                                        splashes of color                                                  or may be tri-colored</a:t>
            </a: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  <a:p>
            <a:pPr eaLnBrk="1" hangingPunct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3075" name="Picture 3" descr="C:\Users\angela\Desktop\Dog Photos\shutterstock_15829104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43"/>
          <a:stretch/>
        </p:blipFill>
        <p:spPr bwMode="auto">
          <a:xfrm>
            <a:off x="4648199" y="2971800"/>
            <a:ext cx="3958443" cy="2289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2318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1496</TotalTime>
  <Words>3602</Words>
  <Application>Microsoft Macintosh PowerPoint</Application>
  <PresentationFormat>On-screen Show (4:3)</PresentationFormat>
  <Paragraphs>958</Paragraphs>
  <Slides>125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125</vt:i4>
      </vt:variant>
    </vt:vector>
  </HeadingPairs>
  <TitlesOfParts>
    <vt:vector size="132" baseType="lpstr">
      <vt:lpstr>Arial Unicode MS</vt:lpstr>
      <vt:lpstr>Arial</vt:lpstr>
      <vt:lpstr>Calibri</vt:lpstr>
      <vt:lpstr>Times New Roman</vt:lpstr>
      <vt:lpstr>Custom Design</vt:lpstr>
      <vt:lpstr>1_Custom Design</vt:lpstr>
      <vt:lpstr>2_Custom Design</vt:lpstr>
      <vt:lpstr>PowerPoint Presentation</vt:lpstr>
      <vt:lpstr>Dogs</vt:lpstr>
      <vt:lpstr>Herding Dogs</vt:lpstr>
      <vt:lpstr>Herding Dogs</vt:lpstr>
      <vt:lpstr>Australian Cattle Dogs</vt:lpstr>
      <vt:lpstr>Australian Cattle Dog Behavior</vt:lpstr>
      <vt:lpstr>Australian Shepherds</vt:lpstr>
      <vt:lpstr>Australian Shepherds</vt:lpstr>
      <vt:lpstr>Australian Shepherd Behavior</vt:lpstr>
      <vt:lpstr>Border Collies</vt:lpstr>
      <vt:lpstr>Border Collie Behavior</vt:lpstr>
      <vt:lpstr>German Shepherds</vt:lpstr>
      <vt:lpstr>German Shepherd Behavior</vt:lpstr>
      <vt:lpstr>Old English Sheepdogs</vt:lpstr>
      <vt:lpstr>Old English Sheepdog Behavior</vt:lpstr>
      <vt:lpstr>Welsh Corgi, Cardigans</vt:lpstr>
      <vt:lpstr>Welsh Corgi, Cardigans Behavior</vt:lpstr>
      <vt:lpstr>Welsh Corgi, Pembroke</vt:lpstr>
      <vt:lpstr>Welsh Corgi, Pembroke Behavior</vt:lpstr>
      <vt:lpstr>PowerPoint Presentation</vt:lpstr>
      <vt:lpstr>PowerPoint Presentation</vt:lpstr>
      <vt:lpstr>Working Dogs</vt:lpstr>
      <vt:lpstr>Alaskan Malamute </vt:lpstr>
      <vt:lpstr>Alaskan Malamute Behavior</vt:lpstr>
      <vt:lpstr>Burnese Mountain Dogs</vt:lpstr>
      <vt:lpstr>Burnese Mountain Dog Behavior</vt:lpstr>
      <vt:lpstr> Boxer </vt:lpstr>
      <vt:lpstr>Boxer Behavior</vt:lpstr>
      <vt:lpstr>Doberman Pinschers </vt:lpstr>
      <vt:lpstr>Doberman Pinscher Behavior</vt:lpstr>
      <vt:lpstr>Mastiff</vt:lpstr>
      <vt:lpstr>Mastiff Behavior</vt:lpstr>
      <vt:lpstr> Rottweiler </vt:lpstr>
      <vt:lpstr>Rottweiler Behavior</vt:lpstr>
      <vt:lpstr>Siberian Huskies</vt:lpstr>
      <vt:lpstr>Siberian Husky Behavior</vt:lpstr>
      <vt:lpstr>Saint Bernards</vt:lpstr>
      <vt:lpstr>Saint Bernard Behavior</vt:lpstr>
      <vt:lpstr>PowerPoint Presentation</vt:lpstr>
      <vt:lpstr>Hound Dogs</vt:lpstr>
      <vt:lpstr>Afghan Hounds</vt:lpstr>
      <vt:lpstr>Afghan Hound Behavior </vt:lpstr>
      <vt:lpstr>Beagles</vt:lpstr>
      <vt:lpstr>Beagle Behavior</vt:lpstr>
      <vt:lpstr> Bloodhounds </vt:lpstr>
      <vt:lpstr>Bloodhound Behavior</vt:lpstr>
      <vt:lpstr>Dachshunds</vt:lpstr>
      <vt:lpstr>Dachshund Behavior</vt:lpstr>
      <vt:lpstr>Greyhound</vt:lpstr>
      <vt:lpstr>Greyhound Behavior</vt:lpstr>
      <vt:lpstr>Whippets</vt:lpstr>
      <vt:lpstr>Whippet Behavior</vt:lpstr>
      <vt:lpstr>PowerPoint Presentation</vt:lpstr>
      <vt:lpstr>Sporting Dogs</vt:lpstr>
      <vt:lpstr> Brittanies </vt:lpstr>
      <vt:lpstr>Brittany Behavior</vt:lpstr>
      <vt:lpstr>Cocker Spaniels (American)</vt:lpstr>
      <vt:lpstr>Cocker Spaniel behavior</vt:lpstr>
      <vt:lpstr>Golden Retrievers</vt:lpstr>
      <vt:lpstr>Golden Retriever Behavior</vt:lpstr>
      <vt:lpstr>Irish Setters</vt:lpstr>
      <vt:lpstr>Irish Setter Behavior</vt:lpstr>
      <vt:lpstr>Labrador Retrievers</vt:lpstr>
      <vt:lpstr>Labrador Retriever Behavior</vt:lpstr>
      <vt:lpstr>Pointers </vt:lpstr>
      <vt:lpstr>Pointer Behavior</vt:lpstr>
      <vt:lpstr> Weimaraners </vt:lpstr>
      <vt:lpstr> Weimaraner Behavior </vt:lpstr>
      <vt:lpstr>PowerPoint Presentation</vt:lpstr>
      <vt:lpstr> Non-Sporting Dogs </vt:lpstr>
      <vt:lpstr>Boston Terriers</vt:lpstr>
      <vt:lpstr>Boston Terrier Behavior</vt:lpstr>
      <vt:lpstr> Bulldogs </vt:lpstr>
      <vt:lpstr>Bulldog Behavior</vt:lpstr>
      <vt:lpstr>Chow Chow</vt:lpstr>
      <vt:lpstr>Chow Chow Behavior </vt:lpstr>
      <vt:lpstr>Dalmatians</vt:lpstr>
      <vt:lpstr>Dalmatian Behavior</vt:lpstr>
      <vt:lpstr>Poodles</vt:lpstr>
      <vt:lpstr>Poodle Behavior</vt:lpstr>
      <vt:lpstr>Shiba Inu</vt:lpstr>
      <vt:lpstr>Shiba Inu Behavior </vt:lpstr>
      <vt:lpstr>PowerPoint Presentation</vt:lpstr>
      <vt:lpstr> Terrier Dogs </vt:lpstr>
      <vt:lpstr>Airedales</vt:lpstr>
      <vt:lpstr>Airedale Behavior</vt:lpstr>
      <vt:lpstr>Borders</vt:lpstr>
      <vt:lpstr>Border Behavior</vt:lpstr>
      <vt:lpstr>Jack Russells</vt:lpstr>
      <vt:lpstr> Jack Russell Terrier Behavior </vt:lpstr>
      <vt:lpstr>Rat Terriers</vt:lpstr>
      <vt:lpstr>Rat Terrier Behavior</vt:lpstr>
      <vt:lpstr>Scottish</vt:lpstr>
      <vt:lpstr>Scottish Behavior</vt:lpstr>
      <vt:lpstr>West Highland Whites </vt:lpstr>
      <vt:lpstr>West Highland White Behavior</vt:lpstr>
      <vt:lpstr>PowerPoint Presentation</vt:lpstr>
      <vt:lpstr>Toy Dogs</vt:lpstr>
      <vt:lpstr>Chihuahuas</vt:lpstr>
      <vt:lpstr>Chihuahua Behavior</vt:lpstr>
      <vt:lpstr> Malteses </vt:lpstr>
      <vt:lpstr> Maltese Behavior </vt:lpstr>
      <vt:lpstr>Papillons</vt:lpstr>
      <vt:lpstr>Papillon Behavior</vt:lpstr>
      <vt:lpstr> Pomeranians </vt:lpstr>
      <vt:lpstr>Pomeranian Behavior</vt:lpstr>
      <vt:lpstr> Pugs </vt:lpstr>
      <vt:lpstr>Pug Behavior</vt:lpstr>
      <vt:lpstr>Shih Tzus</vt:lpstr>
      <vt:lpstr>Shih Tzu Behavior</vt:lpstr>
      <vt:lpstr>Yorkshire Terriers</vt:lpstr>
      <vt:lpstr>Yorkshire Terrier Behavior</vt:lpstr>
      <vt:lpstr>PowerPoint Presentation</vt:lpstr>
      <vt:lpstr>Assessment</vt:lpstr>
      <vt:lpstr>Assessment</vt:lpstr>
      <vt:lpstr>Assessment </vt:lpstr>
      <vt:lpstr>Assessment</vt:lpstr>
      <vt:lpstr>Assessment</vt:lpstr>
      <vt:lpstr>Assessment</vt:lpstr>
      <vt:lpstr>Assessment </vt:lpstr>
      <vt:lpstr>Assessment </vt:lpstr>
      <vt:lpstr>Resources</vt:lpstr>
      <vt:lpstr>Resources</vt:lpstr>
      <vt:lpstr>Resources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Hawley</dc:creator>
  <cp:lastModifiedBy>Kris McElhinney</cp:lastModifiedBy>
  <cp:revision>50</cp:revision>
  <cp:lastPrinted>2014-07-11T21:41:31Z</cp:lastPrinted>
  <dcterms:created xsi:type="dcterms:W3CDTF">2014-07-09T20:07:44Z</dcterms:created>
  <dcterms:modified xsi:type="dcterms:W3CDTF">2018-10-05T12:24:37Z</dcterms:modified>
</cp:coreProperties>
</file>